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6"/>
  </p:notesMasterIdLst>
  <p:sldIdLst>
    <p:sldId id="256" r:id="rId2"/>
    <p:sldId id="257" r:id="rId3"/>
    <p:sldId id="335" r:id="rId4"/>
    <p:sldId id="259" r:id="rId5"/>
    <p:sldId id="260" r:id="rId6"/>
    <p:sldId id="261" r:id="rId7"/>
    <p:sldId id="309" r:id="rId8"/>
    <p:sldId id="280" r:id="rId9"/>
    <p:sldId id="305" r:id="rId10"/>
    <p:sldId id="267" r:id="rId11"/>
    <p:sldId id="323" r:id="rId12"/>
    <p:sldId id="287" r:id="rId13"/>
    <p:sldId id="288" r:id="rId14"/>
    <p:sldId id="324" r:id="rId15"/>
    <p:sldId id="325" r:id="rId16"/>
    <p:sldId id="310" r:id="rId17"/>
    <p:sldId id="311" r:id="rId18"/>
    <p:sldId id="285" r:id="rId19"/>
    <p:sldId id="365" r:id="rId20"/>
    <p:sldId id="282" r:id="rId21"/>
    <p:sldId id="283" r:id="rId22"/>
    <p:sldId id="262" r:id="rId23"/>
    <p:sldId id="273" r:id="rId24"/>
    <p:sldId id="276" r:id="rId25"/>
    <p:sldId id="263" r:id="rId26"/>
    <p:sldId id="290" r:id="rId27"/>
    <p:sldId id="326" r:id="rId28"/>
    <p:sldId id="292" r:id="rId29"/>
    <p:sldId id="293" r:id="rId30"/>
    <p:sldId id="306" r:id="rId31"/>
    <p:sldId id="327" r:id="rId32"/>
    <p:sldId id="347" r:id="rId33"/>
    <p:sldId id="328" r:id="rId34"/>
    <p:sldId id="363" r:id="rId35"/>
    <p:sldId id="300" r:id="rId36"/>
    <p:sldId id="302" r:id="rId37"/>
    <p:sldId id="303" r:id="rId38"/>
    <p:sldId id="362" r:id="rId39"/>
    <p:sldId id="304" r:id="rId40"/>
    <p:sldId id="348" r:id="rId41"/>
    <p:sldId id="349" r:id="rId42"/>
    <p:sldId id="350" r:id="rId43"/>
    <p:sldId id="351" r:id="rId44"/>
    <p:sldId id="352" r:id="rId45"/>
    <p:sldId id="353" r:id="rId46"/>
    <p:sldId id="354" r:id="rId47"/>
    <p:sldId id="355" r:id="rId48"/>
    <p:sldId id="364" r:id="rId49"/>
    <p:sldId id="360" r:id="rId50"/>
    <p:sldId id="361" r:id="rId51"/>
    <p:sldId id="308" r:id="rId52"/>
    <p:sldId id="274" r:id="rId53"/>
    <p:sldId id="298" r:id="rId54"/>
    <p:sldId id="297"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5" autoAdjust="0"/>
    <p:restoredTop sz="94660"/>
  </p:normalViewPr>
  <p:slideViewPr>
    <p:cSldViewPr>
      <p:cViewPr varScale="1">
        <p:scale>
          <a:sx n="123" d="100"/>
          <a:sy n="123" d="100"/>
        </p:scale>
        <p:origin x="84" y="11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Majors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E8B1-4397-9621-3011227FFA30}"/>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E8B1-4397-9621-3011227FFA30}"/>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E8B1-4397-9621-3011227FFA30}"/>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E8B1-4397-9621-3011227FFA30}"/>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E8B1-4397-9621-3011227FFA30}"/>
              </c:ext>
            </c:extLst>
          </c:dPt>
          <c:dLbls>
            <c:spPr>
              <a:noFill/>
              <a:ln>
                <a:noFill/>
              </a:ln>
              <a:effectLst/>
            </c:spPr>
            <c:txPr>
              <a:bodyPr rot="0" spcFirstLastPara="1" vertOverflow="ellipsis" vert="horz" wrap="square" anchor="ctr" anchorCtr="1"/>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Computer Science</c:v>
                </c:pt>
                <c:pt idx="1">
                  <c:v>Chemistry</c:v>
                </c:pt>
              </c:strCache>
            </c:strRef>
          </c:cat>
          <c:val>
            <c:numRef>
              <c:f>Sheet1!$B$2:$B$3</c:f>
              <c:numCache>
                <c:formatCode>General</c:formatCode>
                <c:ptCount val="2"/>
                <c:pt idx="0">
                  <c:v>15</c:v>
                </c:pt>
                <c:pt idx="1">
                  <c:v>1</c:v>
                </c:pt>
              </c:numCache>
            </c:numRef>
          </c:val>
          <c:extLst>
            <c:ext xmlns:c16="http://schemas.microsoft.com/office/drawing/2014/chart" uri="{C3380CC4-5D6E-409C-BE32-E72D297353CC}">
              <c16:uniqueId val="{0000000A-E8B1-4397-9621-3011227FFA30}"/>
            </c:ext>
          </c:extLst>
        </c:ser>
        <c:dLbls>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67785575716078961"/>
          <c:y val="0.15742567441358901"/>
          <c:w val="0.31344859066529729"/>
          <c:h val="0.7332347396414039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36%</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Six projects</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6921E697-DAAE-4B69-9CA4-E23B93FBF4E3}">
      <dgm:prSet phldrT="[Text]"/>
      <dgm:spPr/>
      <dgm:t>
        <a:bodyPr/>
        <a:lstStyle/>
        <a:p>
          <a:r>
            <a:rPr lang="en-US" dirty="0"/>
            <a:t>Equally weighted</a:t>
          </a:r>
        </a:p>
      </dgm:t>
    </dgm:pt>
    <dgm:pt modelId="{6CC319CD-3C04-48DC-8D91-BB46FCF50395}" type="parTrans" cxnId="{163EDAA9-D3FE-45F2-B168-7FBB991908BC}">
      <dgm:prSet/>
      <dgm:spPr/>
      <dgm:t>
        <a:bodyPr/>
        <a:lstStyle/>
        <a:p>
          <a:endParaRPr lang="en-US"/>
        </a:p>
      </dgm:t>
    </dgm:pt>
    <dgm:pt modelId="{1471E15C-7A98-48A4-BDBF-9A010728F83F}" type="sibTrans" cxnId="{163EDAA9-D3FE-45F2-B168-7FBB991908BC}">
      <dgm:prSet/>
      <dgm:spPr/>
      <dgm:t>
        <a:bodyPr/>
        <a:lstStyle/>
        <a:p>
          <a:endParaRPr lang="en-US"/>
        </a:p>
      </dgm:t>
    </dgm:pt>
    <dgm:pt modelId="{541F8F55-61A2-4D8F-A3C7-B3F1836D61B9}">
      <dgm:prSet phldrT="[Text]"/>
      <dgm:spPr/>
      <dgm:t>
        <a:bodyPr/>
        <a:lstStyle/>
        <a:p>
          <a:r>
            <a:rPr lang="en-US" dirty="0"/>
            <a:t>15%</a:t>
          </a:r>
        </a:p>
      </dgm:t>
    </dgm:pt>
    <dgm:pt modelId="{150608E5-1145-43B0-852A-822CEFDC4C45}" type="parTrans" cxnId="{9890B2AD-568A-45E8-B1DB-4D64950D6173}">
      <dgm:prSet/>
      <dgm:spPr/>
      <dgm:t>
        <a:bodyPr/>
        <a:lstStyle/>
        <a:p>
          <a:endParaRPr lang="en-US"/>
        </a:p>
      </dgm:t>
    </dgm:pt>
    <dgm:pt modelId="{BFB284BB-749C-4BFA-8F3B-07A3CA7E2A89}" type="sibTrans" cxnId="{9890B2AD-568A-45E8-B1DB-4D64950D6173}">
      <dgm:prSet/>
      <dgm:spPr/>
      <dgm:t>
        <a:bodyPr/>
        <a:lstStyle/>
        <a:p>
          <a:endParaRPr lang="en-US"/>
        </a:p>
      </dgm:t>
    </dgm:pt>
    <dgm:pt modelId="{96D2D17D-5E65-46D6-AD34-7A6F5C11FD58}">
      <dgm:prSet phldrT="[Text]"/>
      <dgm:spPr/>
      <dgm:t>
        <a:bodyPr/>
        <a:lstStyle/>
        <a:p>
          <a:r>
            <a:rPr lang="en-US" dirty="0"/>
            <a:t>In-class labs</a:t>
          </a:r>
        </a:p>
      </dgm:t>
    </dgm:pt>
    <dgm:pt modelId="{0EC43BCC-0179-4E65-BAA9-99E00FE3EA4C}" type="parTrans" cxnId="{B5BD70FD-2E62-4303-B0F1-88DD2F02A901}">
      <dgm:prSet/>
      <dgm:spPr/>
      <dgm:t>
        <a:bodyPr/>
        <a:lstStyle/>
        <a:p>
          <a:endParaRPr lang="en-US"/>
        </a:p>
      </dgm:t>
    </dgm:pt>
    <dgm:pt modelId="{3EF8087F-39ED-4022-9793-DBC691B5E758}" type="sibTrans" cxnId="{B5BD70FD-2E62-4303-B0F1-88DD2F02A901}">
      <dgm:prSet/>
      <dgm:spPr/>
      <dgm:t>
        <a:bodyPr/>
        <a:lstStyle/>
        <a:p>
          <a:endParaRPr lang="en-US"/>
        </a:p>
      </dgm:t>
    </dgm:pt>
    <dgm:pt modelId="{539A618A-A785-4CBE-834D-15E1AC7FA285}">
      <dgm:prSet phldrT="[Text]"/>
      <dgm:spPr/>
      <dgm:t>
        <a:bodyPr/>
        <a:lstStyle/>
        <a:p>
          <a:r>
            <a:rPr lang="en-US" dirty="0"/>
            <a:t>5%</a:t>
          </a:r>
        </a:p>
      </dgm:t>
    </dgm:pt>
    <dgm:pt modelId="{17CA777D-D70B-4B9E-9EA2-6C89CB4E6FD1}" type="parTrans" cxnId="{AE2BA671-A5FA-4247-B975-64009B627A54}">
      <dgm:prSet/>
      <dgm:spPr/>
      <dgm:t>
        <a:bodyPr/>
        <a:lstStyle/>
        <a:p>
          <a:endParaRPr lang="en-US"/>
        </a:p>
      </dgm:t>
    </dgm:pt>
    <dgm:pt modelId="{BF1555F8-6ABB-472D-A276-963381F660B8}" type="sibTrans" cxnId="{AE2BA671-A5FA-4247-B975-64009B627A54}">
      <dgm:prSet/>
      <dgm:spPr/>
      <dgm:t>
        <a:bodyPr/>
        <a:lstStyle/>
        <a:p>
          <a:endParaRPr lang="en-US"/>
        </a:p>
      </dgm:t>
    </dgm:pt>
    <dgm:pt modelId="{D0E50B15-1CD6-4117-B423-D65A50F38DA7}">
      <dgm:prSet phldrT="[Text]"/>
      <dgm:spPr/>
      <dgm:t>
        <a:bodyPr/>
        <a:lstStyle/>
        <a:p>
          <a:r>
            <a:rPr lang="en-US" dirty="0"/>
            <a:t>Tickets out the door</a:t>
          </a:r>
        </a:p>
      </dgm:t>
    </dgm:pt>
    <dgm:pt modelId="{4D30B929-63B8-4995-90F8-A3BE494B4A77}" type="parTrans" cxnId="{BE3BB7AB-77DF-4B8C-A141-79BDFDF31AA9}">
      <dgm:prSet/>
      <dgm:spPr/>
      <dgm:t>
        <a:bodyPr/>
        <a:lstStyle/>
        <a:p>
          <a:endParaRPr lang="en-US"/>
        </a:p>
      </dgm:t>
    </dgm:pt>
    <dgm:pt modelId="{43A66D05-48BC-4E1C-86F8-997096A12987}" type="sibTrans" cxnId="{BE3BB7AB-77DF-4B8C-A141-79BDFDF31AA9}">
      <dgm:prSet/>
      <dgm:spPr/>
      <dgm:t>
        <a:bodyPr/>
        <a:lstStyle/>
        <a:p>
          <a:endParaRPr lang="en-US"/>
        </a:p>
      </dgm:t>
    </dgm:pt>
    <dgm:pt modelId="{ACA58715-8D12-4292-B435-9F1E4398AC26}">
      <dgm:prSet phldrT="[Text]"/>
      <dgm:spPr/>
      <dgm:t>
        <a:bodyPr/>
        <a:lstStyle/>
        <a:p>
          <a:r>
            <a:rPr lang="en-US" dirty="0"/>
            <a:t>30%</a:t>
          </a:r>
        </a:p>
      </dgm:t>
    </dgm:pt>
    <dgm:pt modelId="{4CC96750-F115-4921-A546-2E76B21D3670}" type="parTrans" cxnId="{DF485D42-F8BF-45FA-8333-28E27A592E22}">
      <dgm:prSet/>
      <dgm:spPr/>
      <dgm:t>
        <a:bodyPr/>
        <a:lstStyle/>
        <a:p>
          <a:endParaRPr lang="en-US"/>
        </a:p>
      </dgm:t>
    </dgm:pt>
    <dgm:pt modelId="{9833F1AB-0D0C-4045-B73F-C06F69021C63}" type="sibTrans" cxnId="{DF485D42-F8BF-45FA-8333-28E27A592E22}">
      <dgm:prSet/>
      <dgm:spPr/>
      <dgm:t>
        <a:bodyPr/>
        <a:lstStyle/>
        <a:p>
          <a:endParaRPr lang="en-US"/>
        </a:p>
      </dgm:t>
    </dgm:pt>
    <dgm:pt modelId="{2ED8F00E-4085-4DEA-9074-DA603C7CAA63}">
      <dgm:prSet phldrT="[Text]"/>
      <dgm:spPr/>
      <dgm:t>
        <a:bodyPr/>
        <a:lstStyle/>
        <a:p>
          <a:r>
            <a:rPr lang="en-US" dirty="0"/>
            <a:t>Two equally weighted midterm exams</a:t>
          </a:r>
        </a:p>
      </dgm:t>
    </dgm:pt>
    <dgm:pt modelId="{0215FEE2-FD4B-4001-BBCC-70BF01A936E4}" type="parTrans" cxnId="{C9B73D1F-B8CB-4DBC-B449-101FE90BF9CF}">
      <dgm:prSet/>
      <dgm:spPr/>
      <dgm:t>
        <a:bodyPr/>
        <a:lstStyle/>
        <a:p>
          <a:endParaRPr lang="en-US"/>
        </a:p>
      </dgm:t>
    </dgm:pt>
    <dgm:pt modelId="{E78F7E6D-539E-41C6-8463-933B09C5BB7E}" type="sibTrans" cxnId="{C9B73D1F-B8CB-4DBC-B449-101FE90BF9CF}">
      <dgm:prSet/>
      <dgm:spPr/>
      <dgm:t>
        <a:bodyPr/>
        <a:lstStyle/>
        <a:p>
          <a:endParaRPr lang="en-US"/>
        </a:p>
      </dgm:t>
    </dgm:pt>
    <dgm:pt modelId="{29A1DD6D-8568-44D5-ABCA-FB06CB2BC61C}">
      <dgm:prSet phldrT="[Text]"/>
      <dgm:spPr/>
      <dgm:t>
        <a:bodyPr/>
        <a:lstStyle/>
        <a:p>
          <a:r>
            <a:rPr lang="en-US" dirty="0"/>
            <a:t>14%</a:t>
          </a:r>
        </a:p>
      </dgm:t>
    </dgm:pt>
    <dgm:pt modelId="{41A0DA07-F0A0-4FE2-A89C-EA9BE3F30519}" type="parTrans" cxnId="{A8C760F8-FF66-485F-9DBE-9F01FAE07C79}">
      <dgm:prSet/>
      <dgm:spPr/>
      <dgm:t>
        <a:bodyPr/>
        <a:lstStyle/>
        <a:p>
          <a:endParaRPr lang="en-US"/>
        </a:p>
      </dgm:t>
    </dgm:pt>
    <dgm:pt modelId="{0D41B8B3-8476-4DE7-86C2-4AC36B46625A}" type="sibTrans" cxnId="{A8C760F8-FF66-485F-9DBE-9F01FAE07C79}">
      <dgm:prSet/>
      <dgm:spPr/>
      <dgm:t>
        <a:bodyPr/>
        <a:lstStyle/>
        <a:p>
          <a:endParaRPr lang="en-US"/>
        </a:p>
      </dgm:t>
    </dgm:pt>
    <dgm:pt modelId="{6C8FE3EF-81C4-49AD-A060-D34DDBF4226E}">
      <dgm:prSet phldrT="[Text]"/>
      <dgm:spPr/>
      <dgm:t>
        <a:bodyPr/>
        <a:lstStyle/>
        <a:p>
          <a:r>
            <a:rPr lang="en-US" dirty="0"/>
            <a:t>Final exam</a:t>
          </a:r>
        </a:p>
      </dgm:t>
    </dgm:pt>
    <dgm:pt modelId="{A3C805E0-26D0-4B82-995A-43A7C6420FC4}" type="parTrans" cxnId="{4E230D9F-82D3-443A-A4F7-7FA8CDEF96A1}">
      <dgm:prSet/>
      <dgm:spPr/>
      <dgm:t>
        <a:bodyPr/>
        <a:lstStyle/>
        <a:p>
          <a:endParaRPr lang="en-US"/>
        </a:p>
      </dgm:t>
    </dgm:pt>
    <dgm:pt modelId="{8502C190-A553-4F67-96C0-0A6926E0AC33}" type="sibTrans" cxnId="{4E230D9F-82D3-443A-A4F7-7FA8CDEF96A1}">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5">
        <dgm:presLayoutVars>
          <dgm:chMax val="1"/>
          <dgm:bulletEnabled val="1"/>
        </dgm:presLayoutVars>
      </dgm:prSet>
      <dgm:spPr/>
    </dgm:pt>
    <dgm:pt modelId="{FA66920B-8472-48DC-9AE9-58BA76ED5B1B}" type="pres">
      <dgm:prSet presAssocID="{9DCB681B-A449-4B0F-BA50-7457DA02F5A9}" presName="descendantText" presStyleLbl="alignAcc1" presStyleIdx="0" presStyleCnt="5">
        <dgm:presLayoutVars>
          <dgm:bulletEnabled val="1"/>
        </dgm:presLayoutVars>
      </dgm:prSet>
      <dgm:spPr/>
    </dgm:pt>
    <dgm:pt modelId="{B9095857-0666-4452-BA35-D2688619F596}" type="pres">
      <dgm:prSet presAssocID="{059ABB7C-98CA-4BB1-8CBB-A0A9CC7E1955}" presName="sp" presStyleCnt="0"/>
      <dgm:spPr/>
    </dgm:pt>
    <dgm:pt modelId="{2632B4E3-2185-4776-9B75-638C2E6142E2}" type="pres">
      <dgm:prSet presAssocID="{541F8F55-61A2-4D8F-A3C7-B3F1836D61B9}" presName="composite" presStyleCnt="0"/>
      <dgm:spPr/>
    </dgm:pt>
    <dgm:pt modelId="{D59C1118-769E-4A7B-8619-1DDA2C40A4B4}" type="pres">
      <dgm:prSet presAssocID="{541F8F55-61A2-4D8F-A3C7-B3F1836D61B9}" presName="parentText" presStyleLbl="alignNode1" presStyleIdx="1" presStyleCnt="5">
        <dgm:presLayoutVars>
          <dgm:chMax val="1"/>
          <dgm:bulletEnabled val="1"/>
        </dgm:presLayoutVars>
      </dgm:prSet>
      <dgm:spPr/>
    </dgm:pt>
    <dgm:pt modelId="{22E18EA8-3B90-433C-81D2-63E8FCF45856}" type="pres">
      <dgm:prSet presAssocID="{541F8F55-61A2-4D8F-A3C7-B3F1836D61B9}" presName="descendantText" presStyleLbl="alignAcc1" presStyleIdx="1" presStyleCnt="5">
        <dgm:presLayoutVars>
          <dgm:bulletEnabled val="1"/>
        </dgm:presLayoutVars>
      </dgm:prSet>
      <dgm:spPr/>
    </dgm:pt>
    <dgm:pt modelId="{BDDD8E6D-E936-4A0E-85FD-2F16FDEB54EF}" type="pres">
      <dgm:prSet presAssocID="{BFB284BB-749C-4BFA-8F3B-07A3CA7E2A89}" presName="sp" presStyleCnt="0"/>
      <dgm:spPr/>
    </dgm:pt>
    <dgm:pt modelId="{66B8F29C-7835-4494-9B40-09000E4BD752}" type="pres">
      <dgm:prSet presAssocID="{539A618A-A785-4CBE-834D-15E1AC7FA285}" presName="composite" presStyleCnt="0"/>
      <dgm:spPr/>
    </dgm:pt>
    <dgm:pt modelId="{87C122AB-0EA2-40B6-A83C-BF4CF7F7781B}" type="pres">
      <dgm:prSet presAssocID="{539A618A-A785-4CBE-834D-15E1AC7FA285}" presName="parentText" presStyleLbl="alignNode1" presStyleIdx="2" presStyleCnt="5">
        <dgm:presLayoutVars>
          <dgm:chMax val="1"/>
          <dgm:bulletEnabled val="1"/>
        </dgm:presLayoutVars>
      </dgm:prSet>
      <dgm:spPr/>
    </dgm:pt>
    <dgm:pt modelId="{67DB148C-E805-4DA1-BE2B-620F67ABD829}" type="pres">
      <dgm:prSet presAssocID="{539A618A-A785-4CBE-834D-15E1AC7FA285}" presName="descendantText" presStyleLbl="alignAcc1" presStyleIdx="2" presStyleCnt="5">
        <dgm:presLayoutVars>
          <dgm:bulletEnabled val="1"/>
        </dgm:presLayoutVars>
      </dgm:prSet>
      <dgm:spPr/>
    </dgm:pt>
    <dgm:pt modelId="{F1F9BD5F-FC69-4CEC-8869-2D76DD543E0B}" type="pres">
      <dgm:prSet presAssocID="{BF1555F8-6ABB-472D-A276-963381F660B8}" presName="sp" presStyleCnt="0"/>
      <dgm:spPr/>
    </dgm:pt>
    <dgm:pt modelId="{0E41612E-D025-4971-A820-AE0DF88A2793}" type="pres">
      <dgm:prSet presAssocID="{ACA58715-8D12-4292-B435-9F1E4398AC26}" presName="composite" presStyleCnt="0"/>
      <dgm:spPr/>
    </dgm:pt>
    <dgm:pt modelId="{58E74281-39E3-4C9C-BF5D-A553E10C4AEC}" type="pres">
      <dgm:prSet presAssocID="{ACA58715-8D12-4292-B435-9F1E4398AC26}" presName="parentText" presStyleLbl="alignNode1" presStyleIdx="3" presStyleCnt="5">
        <dgm:presLayoutVars>
          <dgm:chMax val="1"/>
          <dgm:bulletEnabled val="1"/>
        </dgm:presLayoutVars>
      </dgm:prSet>
      <dgm:spPr/>
    </dgm:pt>
    <dgm:pt modelId="{A3284DF5-C2A4-4426-84F8-E58093051C31}" type="pres">
      <dgm:prSet presAssocID="{ACA58715-8D12-4292-B435-9F1E4398AC26}" presName="descendantText" presStyleLbl="alignAcc1" presStyleIdx="3" presStyleCnt="5">
        <dgm:presLayoutVars>
          <dgm:bulletEnabled val="1"/>
        </dgm:presLayoutVars>
      </dgm:prSet>
      <dgm:spPr/>
    </dgm:pt>
    <dgm:pt modelId="{6C8687AE-1068-4CCC-B816-EC068E7DF847}" type="pres">
      <dgm:prSet presAssocID="{9833F1AB-0D0C-4045-B73F-C06F69021C63}" presName="sp" presStyleCnt="0"/>
      <dgm:spPr/>
    </dgm:pt>
    <dgm:pt modelId="{9B240B52-51C1-4F19-891E-82C4708D6F65}" type="pres">
      <dgm:prSet presAssocID="{29A1DD6D-8568-44D5-ABCA-FB06CB2BC61C}" presName="composite" presStyleCnt="0"/>
      <dgm:spPr/>
    </dgm:pt>
    <dgm:pt modelId="{DA4376E4-83D8-470B-80C1-56C62DB1AE10}" type="pres">
      <dgm:prSet presAssocID="{29A1DD6D-8568-44D5-ABCA-FB06CB2BC61C}" presName="parentText" presStyleLbl="alignNode1" presStyleIdx="4" presStyleCnt="5">
        <dgm:presLayoutVars>
          <dgm:chMax val="1"/>
          <dgm:bulletEnabled val="1"/>
        </dgm:presLayoutVars>
      </dgm:prSet>
      <dgm:spPr/>
    </dgm:pt>
    <dgm:pt modelId="{DF52BF16-E779-43E4-9F6F-5D21EFEE09DE}" type="pres">
      <dgm:prSet presAssocID="{29A1DD6D-8568-44D5-ABCA-FB06CB2BC61C}" presName="descendantText" presStyleLbl="alignAcc1" presStyleIdx="4" presStyleCnt="5">
        <dgm:presLayoutVars>
          <dgm:bulletEnabled val="1"/>
        </dgm:presLayoutVars>
      </dgm:prSet>
      <dgm:spPr/>
    </dgm:pt>
  </dgm:ptLst>
  <dgm:cxnLst>
    <dgm:cxn modelId="{8517771E-83D0-40BC-B39D-2A23BF92DE2A}" srcId="{7D65D7C4-3410-4D0F-B36E-554D22197CE6}" destId="{9DCB681B-A449-4B0F-BA50-7457DA02F5A9}" srcOrd="0" destOrd="0" parTransId="{FA5D46A2-D628-4286-85E9-674D60EAF93B}" sibTransId="{059ABB7C-98CA-4BB1-8CBB-A0A9CC7E1955}"/>
    <dgm:cxn modelId="{C9B73D1F-B8CB-4DBC-B449-101FE90BF9CF}" srcId="{ACA58715-8D12-4292-B435-9F1E4398AC26}" destId="{2ED8F00E-4085-4DEA-9074-DA603C7CAA63}" srcOrd="0" destOrd="0" parTransId="{0215FEE2-FD4B-4001-BBCC-70BF01A936E4}" sibTransId="{E78F7E6D-539E-41C6-8463-933B09C5BB7E}"/>
    <dgm:cxn modelId="{80AEC224-F9C2-4D82-8BA1-2D6D23681855}" type="presOf" srcId="{E21E4EEB-49D4-459E-A41F-AD578CB2F078}" destId="{FA66920B-8472-48DC-9AE9-58BA76ED5B1B}" srcOrd="0" destOrd="0" presId="urn:microsoft.com/office/officeart/2005/8/layout/chevron2"/>
    <dgm:cxn modelId="{4061E627-31FA-4850-8B8E-C4CFAF8D2A87}" type="presOf" srcId="{6921E697-DAAE-4B69-9CA4-E23B93FBF4E3}" destId="{FA66920B-8472-48DC-9AE9-58BA76ED5B1B}" srcOrd="0" destOrd="1" presId="urn:microsoft.com/office/officeart/2005/8/layout/chevron2"/>
    <dgm:cxn modelId="{972D3A30-71A8-4359-BE38-E46C0F6A103C}" type="presOf" srcId="{29A1DD6D-8568-44D5-ABCA-FB06CB2BC61C}" destId="{DA4376E4-83D8-470B-80C1-56C62DB1AE10}"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D8AFF261-FA82-4737-ADC4-8783362E5D21}" type="presOf" srcId="{539A618A-A785-4CBE-834D-15E1AC7FA285}" destId="{87C122AB-0EA2-40B6-A83C-BF4CF7F7781B}" srcOrd="0" destOrd="0" presId="urn:microsoft.com/office/officeart/2005/8/layout/chevron2"/>
    <dgm:cxn modelId="{DF485D42-F8BF-45FA-8333-28E27A592E22}" srcId="{7D65D7C4-3410-4D0F-B36E-554D22197CE6}" destId="{ACA58715-8D12-4292-B435-9F1E4398AC26}" srcOrd="3" destOrd="0" parTransId="{4CC96750-F115-4921-A546-2E76B21D3670}" sibTransId="{9833F1AB-0D0C-4045-B73F-C06F69021C63}"/>
    <dgm:cxn modelId="{663EAA42-0796-40A5-930E-2A0C7FDF292B}" type="presOf" srcId="{541F8F55-61A2-4D8F-A3C7-B3F1836D61B9}" destId="{D59C1118-769E-4A7B-8619-1DDA2C40A4B4}" srcOrd="0" destOrd="0" presId="urn:microsoft.com/office/officeart/2005/8/layout/chevron2"/>
    <dgm:cxn modelId="{AE2BA671-A5FA-4247-B975-64009B627A54}" srcId="{7D65D7C4-3410-4D0F-B36E-554D22197CE6}" destId="{539A618A-A785-4CBE-834D-15E1AC7FA285}" srcOrd="2" destOrd="0" parTransId="{17CA777D-D70B-4B9E-9EA2-6C89CB4E6FD1}" sibTransId="{BF1555F8-6ABB-472D-A276-963381F660B8}"/>
    <dgm:cxn modelId="{9745FF57-B5C2-4C22-AF78-16E2EDA8C508}" type="presOf" srcId="{7D65D7C4-3410-4D0F-B36E-554D22197CE6}" destId="{5FBAFC0E-7DA1-4306-8A55-11D55F8855FE}" srcOrd="0" destOrd="0" presId="urn:microsoft.com/office/officeart/2005/8/layout/chevron2"/>
    <dgm:cxn modelId="{AB536559-EFF1-4367-B1F6-0B8976431F7F}" type="presOf" srcId="{96D2D17D-5E65-46D6-AD34-7A6F5C11FD58}" destId="{22E18EA8-3B90-433C-81D2-63E8FCF45856}" srcOrd="0" destOrd="0" presId="urn:microsoft.com/office/officeart/2005/8/layout/chevron2"/>
    <dgm:cxn modelId="{6C52405A-9057-4D54-8A4C-C549C4903B03}" type="presOf" srcId="{2ED8F00E-4085-4DEA-9074-DA603C7CAA63}" destId="{A3284DF5-C2A4-4426-84F8-E58093051C31}" srcOrd="0" destOrd="0" presId="urn:microsoft.com/office/officeart/2005/8/layout/chevron2"/>
    <dgm:cxn modelId="{4E230D9F-82D3-443A-A4F7-7FA8CDEF96A1}" srcId="{29A1DD6D-8568-44D5-ABCA-FB06CB2BC61C}" destId="{6C8FE3EF-81C4-49AD-A060-D34DDBF4226E}" srcOrd="0" destOrd="0" parTransId="{A3C805E0-26D0-4B82-995A-43A7C6420FC4}" sibTransId="{8502C190-A553-4F67-96C0-0A6926E0AC33}"/>
    <dgm:cxn modelId="{163EDAA9-D3FE-45F2-B168-7FBB991908BC}" srcId="{9DCB681B-A449-4B0F-BA50-7457DA02F5A9}" destId="{6921E697-DAAE-4B69-9CA4-E23B93FBF4E3}" srcOrd="1" destOrd="0" parTransId="{6CC319CD-3C04-48DC-8D91-BB46FCF50395}" sibTransId="{1471E15C-7A98-48A4-BDBF-9A010728F83F}"/>
    <dgm:cxn modelId="{BE3BB7AB-77DF-4B8C-A141-79BDFDF31AA9}" srcId="{539A618A-A785-4CBE-834D-15E1AC7FA285}" destId="{D0E50B15-1CD6-4117-B423-D65A50F38DA7}" srcOrd="0" destOrd="0" parTransId="{4D30B929-63B8-4995-90F8-A3BE494B4A77}" sibTransId="{43A66D05-48BC-4E1C-86F8-997096A12987}"/>
    <dgm:cxn modelId="{9890B2AD-568A-45E8-B1DB-4D64950D6173}" srcId="{7D65D7C4-3410-4D0F-B36E-554D22197CE6}" destId="{541F8F55-61A2-4D8F-A3C7-B3F1836D61B9}" srcOrd="1" destOrd="0" parTransId="{150608E5-1145-43B0-852A-822CEFDC4C45}" sibTransId="{BFB284BB-749C-4BFA-8F3B-07A3CA7E2A89}"/>
    <dgm:cxn modelId="{0C22F7BC-2E31-4DD9-B2F7-FC93F7FA5BE1}" type="presOf" srcId="{ACA58715-8D12-4292-B435-9F1E4398AC26}" destId="{58E74281-39E3-4C9C-BF5D-A553E10C4AEC}" srcOrd="0" destOrd="0" presId="urn:microsoft.com/office/officeart/2005/8/layout/chevron2"/>
    <dgm:cxn modelId="{1B7CACC1-2D14-4D29-ADE4-4A1EB1502171}" type="presOf" srcId="{D0E50B15-1CD6-4117-B423-D65A50F38DA7}" destId="{67DB148C-E805-4DA1-BE2B-620F67ABD829}"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7CCFFED8-1006-491B-81B7-7515844AFCE1}" type="presOf" srcId="{6C8FE3EF-81C4-49AD-A060-D34DDBF4226E}" destId="{DF52BF16-E779-43E4-9F6F-5D21EFEE09DE}" srcOrd="0" destOrd="0" presId="urn:microsoft.com/office/officeart/2005/8/layout/chevron2"/>
    <dgm:cxn modelId="{A8C760F8-FF66-485F-9DBE-9F01FAE07C79}" srcId="{7D65D7C4-3410-4D0F-B36E-554D22197CE6}" destId="{29A1DD6D-8568-44D5-ABCA-FB06CB2BC61C}" srcOrd="4" destOrd="0" parTransId="{41A0DA07-F0A0-4FE2-A89C-EA9BE3F30519}" sibTransId="{0D41B8B3-8476-4DE7-86C2-4AC36B46625A}"/>
    <dgm:cxn modelId="{B5BD70FD-2E62-4303-B0F1-88DD2F02A901}" srcId="{541F8F55-61A2-4D8F-A3C7-B3F1836D61B9}" destId="{96D2D17D-5E65-46D6-AD34-7A6F5C11FD58}" srcOrd="0" destOrd="0" parTransId="{0EC43BCC-0179-4E65-BAA9-99E00FE3EA4C}" sibTransId="{3EF8087F-39ED-4022-9793-DBC691B5E758}"/>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2E24C8DF-A025-4670-A168-A93CA7014C10}" type="presParOf" srcId="{5FBAFC0E-7DA1-4306-8A55-11D55F8855FE}" destId="{2632B4E3-2185-4776-9B75-638C2E6142E2}" srcOrd="2" destOrd="0" presId="urn:microsoft.com/office/officeart/2005/8/layout/chevron2"/>
    <dgm:cxn modelId="{7E340BFB-EE41-44D9-8671-F23103BB1967}" type="presParOf" srcId="{2632B4E3-2185-4776-9B75-638C2E6142E2}" destId="{D59C1118-769E-4A7B-8619-1DDA2C40A4B4}" srcOrd="0" destOrd="0" presId="urn:microsoft.com/office/officeart/2005/8/layout/chevron2"/>
    <dgm:cxn modelId="{27F48BDD-2232-4FB2-B73F-243C6EF6D173}" type="presParOf" srcId="{2632B4E3-2185-4776-9B75-638C2E6142E2}" destId="{22E18EA8-3B90-433C-81D2-63E8FCF45856}" srcOrd="1" destOrd="0" presId="urn:microsoft.com/office/officeart/2005/8/layout/chevron2"/>
    <dgm:cxn modelId="{860D2FE2-8EFD-4EF9-862C-6B57CD366EC3}" type="presParOf" srcId="{5FBAFC0E-7DA1-4306-8A55-11D55F8855FE}" destId="{BDDD8E6D-E936-4A0E-85FD-2F16FDEB54EF}" srcOrd="3" destOrd="0" presId="urn:microsoft.com/office/officeart/2005/8/layout/chevron2"/>
    <dgm:cxn modelId="{8A79E4AD-FE15-4B37-8624-9D29D084A8CF}" type="presParOf" srcId="{5FBAFC0E-7DA1-4306-8A55-11D55F8855FE}" destId="{66B8F29C-7835-4494-9B40-09000E4BD752}" srcOrd="4" destOrd="0" presId="urn:microsoft.com/office/officeart/2005/8/layout/chevron2"/>
    <dgm:cxn modelId="{1498E50F-9331-4B1E-9CCB-EC2E9238D258}" type="presParOf" srcId="{66B8F29C-7835-4494-9B40-09000E4BD752}" destId="{87C122AB-0EA2-40B6-A83C-BF4CF7F7781B}" srcOrd="0" destOrd="0" presId="urn:microsoft.com/office/officeart/2005/8/layout/chevron2"/>
    <dgm:cxn modelId="{FA553150-5607-4004-99AB-146305DE40C6}" type="presParOf" srcId="{66B8F29C-7835-4494-9B40-09000E4BD752}" destId="{67DB148C-E805-4DA1-BE2B-620F67ABD829}" srcOrd="1" destOrd="0" presId="urn:microsoft.com/office/officeart/2005/8/layout/chevron2"/>
    <dgm:cxn modelId="{68B8356D-3A7F-4C0E-B7EA-F7515D76FC9E}" type="presParOf" srcId="{5FBAFC0E-7DA1-4306-8A55-11D55F8855FE}" destId="{F1F9BD5F-FC69-4CEC-8869-2D76DD543E0B}" srcOrd="5" destOrd="0" presId="urn:microsoft.com/office/officeart/2005/8/layout/chevron2"/>
    <dgm:cxn modelId="{4ED80930-D15F-4E90-B05D-0CD31EF74FB2}" type="presParOf" srcId="{5FBAFC0E-7DA1-4306-8A55-11D55F8855FE}" destId="{0E41612E-D025-4971-A820-AE0DF88A2793}" srcOrd="6" destOrd="0" presId="urn:microsoft.com/office/officeart/2005/8/layout/chevron2"/>
    <dgm:cxn modelId="{DC74FE90-E33B-40E7-927C-912588F900BF}" type="presParOf" srcId="{0E41612E-D025-4971-A820-AE0DF88A2793}" destId="{58E74281-39E3-4C9C-BF5D-A553E10C4AEC}" srcOrd="0" destOrd="0" presId="urn:microsoft.com/office/officeart/2005/8/layout/chevron2"/>
    <dgm:cxn modelId="{E19F321A-852E-4FB1-BED1-4CA72BA3CB21}" type="presParOf" srcId="{0E41612E-D025-4971-A820-AE0DF88A2793}" destId="{A3284DF5-C2A4-4426-84F8-E58093051C31}" srcOrd="1" destOrd="0" presId="urn:microsoft.com/office/officeart/2005/8/layout/chevron2"/>
    <dgm:cxn modelId="{65D07DC7-3168-427B-8FF8-8049771EC61E}" type="presParOf" srcId="{5FBAFC0E-7DA1-4306-8A55-11D55F8855FE}" destId="{6C8687AE-1068-4CCC-B816-EC068E7DF847}" srcOrd="7" destOrd="0" presId="urn:microsoft.com/office/officeart/2005/8/layout/chevron2"/>
    <dgm:cxn modelId="{A6C04533-FB10-4836-A697-D44AC1012777}" type="presParOf" srcId="{5FBAFC0E-7DA1-4306-8A55-11D55F8855FE}" destId="{9B240B52-51C1-4F19-891E-82C4708D6F65}" srcOrd="8" destOrd="0" presId="urn:microsoft.com/office/officeart/2005/8/layout/chevron2"/>
    <dgm:cxn modelId="{53ECCF14-6366-4D92-B16D-9EAD89FB29E0}" type="presParOf" srcId="{9B240B52-51C1-4F19-891E-82C4708D6F65}" destId="{DA4376E4-83D8-470B-80C1-56C62DB1AE10}" srcOrd="0" destOrd="0" presId="urn:microsoft.com/office/officeart/2005/8/layout/chevron2"/>
    <dgm:cxn modelId="{951605F6-4815-4073-AA4E-A7E4132BD09E}" type="presParOf" srcId="{9B240B52-51C1-4F19-891E-82C4708D6F65}" destId="{DF52BF16-E779-43E4-9F6F-5D21EFEE09D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67047" y="167939"/>
          <a:ext cx="1113648" cy="779553"/>
        </a:xfrm>
        <a:prstGeom prst="chevron">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36%</a:t>
          </a:r>
        </a:p>
      </dsp:txBody>
      <dsp:txXfrm rot="-5400000">
        <a:off x="1" y="390669"/>
        <a:ext cx="779553" cy="334095"/>
      </dsp:txXfrm>
    </dsp:sp>
    <dsp:sp modelId="{FA66920B-8472-48DC-9AE9-58BA76ED5B1B}">
      <dsp:nvSpPr>
        <dsp:cNvPr id="0" name=""/>
        <dsp:cNvSpPr/>
      </dsp:nvSpPr>
      <dsp:spPr>
        <a:xfrm rot="5400000">
          <a:off x="5514241" y="-4733794"/>
          <a:ext cx="723871" cy="10193246"/>
        </a:xfrm>
        <a:prstGeom prst="round2Same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Six projects</a:t>
          </a:r>
        </a:p>
        <a:p>
          <a:pPr marL="228600" lvl="1" indent="-228600" algn="l" defTabSz="889000">
            <a:lnSpc>
              <a:spcPct val="90000"/>
            </a:lnSpc>
            <a:spcBef>
              <a:spcPct val="0"/>
            </a:spcBef>
            <a:spcAft>
              <a:spcPct val="15000"/>
            </a:spcAft>
            <a:buChar char="•"/>
          </a:pPr>
          <a:r>
            <a:rPr lang="en-US" sz="2000" kern="1200" dirty="0"/>
            <a:t>Equally weighted</a:t>
          </a:r>
        </a:p>
      </dsp:txBody>
      <dsp:txXfrm rot="-5400000">
        <a:off x="779554" y="36229"/>
        <a:ext cx="10157910" cy="653199"/>
      </dsp:txXfrm>
    </dsp:sp>
    <dsp:sp modelId="{D59C1118-769E-4A7B-8619-1DDA2C40A4B4}">
      <dsp:nvSpPr>
        <dsp:cNvPr id="0" name=""/>
        <dsp:cNvSpPr/>
      </dsp:nvSpPr>
      <dsp:spPr>
        <a:xfrm rot="5400000">
          <a:off x="-167047" y="1164669"/>
          <a:ext cx="1113648" cy="779553"/>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15%</a:t>
          </a:r>
        </a:p>
      </dsp:txBody>
      <dsp:txXfrm rot="-5400000">
        <a:off x="1" y="1387399"/>
        <a:ext cx="779553" cy="334095"/>
      </dsp:txXfrm>
    </dsp:sp>
    <dsp:sp modelId="{22E18EA8-3B90-433C-81D2-63E8FCF45856}">
      <dsp:nvSpPr>
        <dsp:cNvPr id="0" name=""/>
        <dsp:cNvSpPr/>
      </dsp:nvSpPr>
      <dsp:spPr>
        <a:xfrm rot="5400000">
          <a:off x="5514241" y="-3737065"/>
          <a:ext cx="723871" cy="10193246"/>
        </a:xfrm>
        <a:prstGeom prst="round2Same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In-class labs</a:t>
          </a:r>
        </a:p>
      </dsp:txBody>
      <dsp:txXfrm rot="-5400000">
        <a:off x="779554" y="1032958"/>
        <a:ext cx="10157910" cy="653199"/>
      </dsp:txXfrm>
    </dsp:sp>
    <dsp:sp modelId="{87C122AB-0EA2-40B6-A83C-BF4CF7F7781B}">
      <dsp:nvSpPr>
        <dsp:cNvPr id="0" name=""/>
        <dsp:cNvSpPr/>
      </dsp:nvSpPr>
      <dsp:spPr>
        <a:xfrm rot="5400000">
          <a:off x="-167047" y="2161399"/>
          <a:ext cx="1113648" cy="779553"/>
        </a:xfrm>
        <a:prstGeom prst="chevron">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5%</a:t>
          </a:r>
        </a:p>
      </dsp:txBody>
      <dsp:txXfrm rot="-5400000">
        <a:off x="1" y="2384129"/>
        <a:ext cx="779553" cy="334095"/>
      </dsp:txXfrm>
    </dsp:sp>
    <dsp:sp modelId="{67DB148C-E805-4DA1-BE2B-620F67ABD829}">
      <dsp:nvSpPr>
        <dsp:cNvPr id="0" name=""/>
        <dsp:cNvSpPr/>
      </dsp:nvSpPr>
      <dsp:spPr>
        <a:xfrm rot="5400000">
          <a:off x="5514241" y="-2740335"/>
          <a:ext cx="723871" cy="10193246"/>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Tickets out the door</a:t>
          </a:r>
        </a:p>
      </dsp:txBody>
      <dsp:txXfrm rot="-5400000">
        <a:off x="779554" y="2029688"/>
        <a:ext cx="10157910" cy="653199"/>
      </dsp:txXfrm>
    </dsp:sp>
    <dsp:sp modelId="{58E74281-39E3-4C9C-BF5D-A553E10C4AEC}">
      <dsp:nvSpPr>
        <dsp:cNvPr id="0" name=""/>
        <dsp:cNvSpPr/>
      </dsp:nvSpPr>
      <dsp:spPr>
        <a:xfrm rot="5400000">
          <a:off x="-167047" y="3158128"/>
          <a:ext cx="1113648" cy="779553"/>
        </a:xfrm>
        <a:prstGeom prst="chevron">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30%</a:t>
          </a:r>
        </a:p>
      </dsp:txBody>
      <dsp:txXfrm rot="-5400000">
        <a:off x="1" y="3380858"/>
        <a:ext cx="779553" cy="334095"/>
      </dsp:txXfrm>
    </dsp:sp>
    <dsp:sp modelId="{A3284DF5-C2A4-4426-84F8-E58093051C31}">
      <dsp:nvSpPr>
        <dsp:cNvPr id="0" name=""/>
        <dsp:cNvSpPr/>
      </dsp:nvSpPr>
      <dsp:spPr>
        <a:xfrm rot="5400000">
          <a:off x="5514241" y="-1743605"/>
          <a:ext cx="723871" cy="10193246"/>
        </a:xfrm>
        <a:prstGeom prst="round2Same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Two equally weighted midterm exams</a:t>
          </a:r>
        </a:p>
      </dsp:txBody>
      <dsp:txXfrm rot="-5400000">
        <a:off x="779554" y="3026418"/>
        <a:ext cx="10157910" cy="653199"/>
      </dsp:txXfrm>
    </dsp:sp>
    <dsp:sp modelId="{DA4376E4-83D8-470B-80C1-56C62DB1AE10}">
      <dsp:nvSpPr>
        <dsp:cNvPr id="0" name=""/>
        <dsp:cNvSpPr/>
      </dsp:nvSpPr>
      <dsp:spPr>
        <a:xfrm rot="5400000">
          <a:off x="-167047" y="4154858"/>
          <a:ext cx="1113648" cy="779553"/>
        </a:xfrm>
        <a:prstGeom prst="chevron">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14%</a:t>
          </a:r>
        </a:p>
      </dsp:txBody>
      <dsp:txXfrm rot="-5400000">
        <a:off x="1" y="4377588"/>
        <a:ext cx="779553" cy="334095"/>
      </dsp:txXfrm>
    </dsp:sp>
    <dsp:sp modelId="{DF52BF16-E779-43E4-9F6F-5D21EFEE09DE}">
      <dsp:nvSpPr>
        <dsp:cNvPr id="0" name=""/>
        <dsp:cNvSpPr/>
      </dsp:nvSpPr>
      <dsp:spPr>
        <a:xfrm rot="5400000">
          <a:off x="5514241" y="-746876"/>
          <a:ext cx="723871" cy="10193246"/>
        </a:xfrm>
        <a:prstGeom prst="round2SameRect">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Final exam</a:t>
          </a:r>
        </a:p>
      </dsp:txBody>
      <dsp:txXfrm rot="-5400000">
        <a:off x="779554" y="4023147"/>
        <a:ext cx="10157910" cy="6531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1/12/2025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61531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57703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1/12/2025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1/12/2025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otterbein.brightspac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2400</a:t>
            </a:r>
          </a:p>
        </p:txBody>
      </p:sp>
      <p:sp>
        <p:nvSpPr>
          <p:cNvPr id="3" name="Subtitle 2"/>
          <p:cNvSpPr>
            <a:spLocks noGrp="1"/>
          </p:cNvSpPr>
          <p:nvPr>
            <p:ph type="subTitle" idx="1"/>
          </p:nvPr>
        </p:nvSpPr>
        <p:spPr/>
        <p:txBody>
          <a:bodyPr/>
          <a:lstStyle/>
          <a:p>
            <a:r>
              <a:rPr lang="en-US" dirty="0"/>
              <a:t>Computer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Course focuses</a:t>
            </a:r>
          </a:p>
        </p:txBody>
      </p:sp>
      <p:sp>
        <p:nvSpPr>
          <p:cNvPr id="5" name="Content Placeholder 4"/>
          <p:cNvSpPr>
            <a:spLocks noGrp="1"/>
          </p:cNvSpPr>
          <p:nvPr>
            <p:ph idx="1"/>
          </p:nvPr>
        </p:nvSpPr>
        <p:spPr/>
        <p:txBody>
          <a:bodyPr>
            <a:normAutofit/>
          </a:bodyPr>
          <a:lstStyle/>
          <a:p>
            <a:r>
              <a:rPr lang="en-US" dirty="0"/>
              <a:t>C expertise</a:t>
            </a:r>
          </a:p>
          <a:p>
            <a:pPr lvl="1"/>
            <a:r>
              <a:rPr lang="en-US" dirty="0"/>
              <a:t>Another language in your tool belt</a:t>
            </a:r>
          </a:p>
          <a:p>
            <a:r>
              <a:rPr lang="en-US" dirty="0"/>
              <a:t>Deeper knowledge of CPU and memory management</a:t>
            </a:r>
          </a:p>
          <a:p>
            <a:r>
              <a:rPr lang="en-US" dirty="0"/>
              <a:t>Better understanding of the underlying OS</a:t>
            </a:r>
          </a:p>
          <a:p>
            <a:r>
              <a:rPr lang="en-US" dirty="0"/>
              <a:t>Linux proficiency</a:t>
            </a:r>
          </a:p>
          <a:p>
            <a:r>
              <a:rPr lang="en-US" dirty="0"/>
              <a:t>Command line tools</a:t>
            </a:r>
          </a:p>
          <a:p>
            <a:r>
              <a:rPr lang="en-US" dirty="0"/>
              <a:t>Loving your inner geek</a:t>
            </a:r>
          </a:p>
          <a:p>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pPr>
              <a:buNone/>
            </a:pPr>
            <a:r>
              <a:rPr lang="en-US" dirty="0"/>
              <a:t>For more information, visit the webpage: </a:t>
            </a:r>
            <a:r>
              <a:rPr lang="en-US" sz="2400" dirty="0">
                <a:latin typeface="Courier New" pitchFamily="49" charset="0"/>
                <a:cs typeface="Courier New" pitchFamily="49" charset="0"/>
              </a:rPr>
              <a:t>http://faculty.otterbein.edu/wittman1/comp2400</a:t>
            </a:r>
            <a:endParaRPr lang="en-US" sz="2400" dirty="0"/>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exams and homework</a:t>
            </a:r>
          </a:p>
          <a:p>
            <a:pPr lvl="1"/>
            <a:r>
              <a:rPr lang="en-US" dirty="0"/>
              <a:t>Syllabus</a:t>
            </a:r>
          </a:p>
          <a:p>
            <a:pPr lvl="1"/>
            <a:r>
              <a:rPr lang="en-US" dirty="0"/>
              <a:t>Detailed policies and guidelines</a:t>
            </a:r>
          </a:p>
          <a:p>
            <a:endParaRPr lang="en-US" dirty="0"/>
          </a:p>
        </p:txBody>
      </p:sp>
    </p:spTree>
    <p:extLst>
      <p:ext uri="{BB962C8B-B14F-4D97-AF65-F5344CB8AC3E}">
        <p14:creationId xmlns:p14="http://schemas.microsoft.com/office/powerpoint/2010/main" val="34583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Six projects</a:t>
            </a:r>
          </a:p>
        </p:txBody>
      </p:sp>
      <p:sp>
        <p:nvSpPr>
          <p:cNvPr id="5" name="Content Placeholder 4"/>
          <p:cNvSpPr>
            <a:spLocks noGrp="1"/>
          </p:cNvSpPr>
          <p:nvPr>
            <p:ph idx="1"/>
          </p:nvPr>
        </p:nvSpPr>
        <p:spPr/>
        <p:txBody>
          <a:bodyPr>
            <a:normAutofit lnSpcReduction="10000"/>
          </a:bodyPr>
          <a:lstStyle/>
          <a:p>
            <a:r>
              <a:rPr lang="en-US" dirty="0"/>
              <a:t>36% of your grade will be six equally weighted projects</a:t>
            </a:r>
          </a:p>
          <a:p>
            <a:r>
              <a:rPr lang="en-US" dirty="0"/>
              <a:t>Each will focus on a different major area from the course:</a:t>
            </a:r>
          </a:p>
          <a:p>
            <a:pPr lvl="1"/>
            <a:r>
              <a:rPr lang="en-US" dirty="0"/>
              <a:t>Basic math and I/O</a:t>
            </a:r>
          </a:p>
          <a:p>
            <a:pPr lvl="1"/>
            <a:r>
              <a:rPr lang="en-US" dirty="0"/>
              <a:t>Bitwise operations</a:t>
            </a:r>
          </a:p>
          <a:p>
            <a:pPr lvl="1"/>
            <a:r>
              <a:rPr lang="en-US" dirty="0"/>
              <a:t>String manipulation</a:t>
            </a:r>
          </a:p>
          <a:p>
            <a:pPr lvl="1"/>
            <a:r>
              <a:rPr lang="en-US" dirty="0"/>
              <a:t>Memory allocation</a:t>
            </a:r>
          </a:p>
          <a:p>
            <a:pPr lvl="1"/>
            <a:r>
              <a:rPr lang="en-US" dirty="0"/>
              <a:t>Dynamic data structures</a:t>
            </a:r>
          </a:p>
          <a:p>
            <a:pPr lvl="1"/>
            <a:r>
              <a:rPr lang="en-US" dirty="0"/>
              <a:t>Socket communication</a:t>
            </a:r>
          </a:p>
          <a:p>
            <a:r>
              <a:rPr lang="en-US" dirty="0"/>
              <a:t>You will work on each project in two-person teams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fade">
                                      <p:cBhvr>
                                        <p:cTn id="30" dur="5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500"/>
                                        <p:tgtEl>
                                          <p:spTgt spid="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fade">
                                      <p:cBhvr>
                                        <p:cTn id="40" dur="500"/>
                                        <p:tgtEl>
                                          <p:spTgt spid="5">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Effect transition="in" filter="fade">
                                      <p:cBhvr>
                                        <p:cTn id="45"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a:t>
            </a:r>
          </a:p>
        </p:txBody>
      </p:sp>
      <p:sp>
        <p:nvSpPr>
          <p:cNvPr id="3" name="Content Placeholder 2"/>
          <p:cNvSpPr>
            <a:spLocks noGrp="1"/>
          </p:cNvSpPr>
          <p:nvPr>
            <p:ph idx="1"/>
          </p:nvPr>
        </p:nvSpPr>
        <p:spPr/>
        <p:txBody>
          <a:bodyPr>
            <a:normAutofit/>
          </a:bodyPr>
          <a:lstStyle/>
          <a:p>
            <a:r>
              <a:rPr lang="en-US" dirty="0"/>
              <a:t>All projects are done in teams of two</a:t>
            </a:r>
          </a:p>
          <a:p>
            <a:r>
              <a:rPr lang="en-US" dirty="0"/>
              <a:t>You may pick your partners</a:t>
            </a:r>
          </a:p>
          <a:p>
            <a:pPr lvl="1"/>
            <a:r>
              <a:rPr lang="en-US" dirty="0"/>
              <a:t>But you have to have a different partner for each project!</a:t>
            </a:r>
          </a:p>
          <a:p>
            <a:pPr lvl="1"/>
            <a:r>
              <a:rPr lang="en-US"/>
              <a:t>Use Brightspace </a:t>
            </a:r>
            <a:r>
              <a:rPr lang="en-US" dirty="0"/>
              <a:t>to form teams</a:t>
            </a:r>
          </a:p>
          <a:p>
            <a:r>
              <a:rPr lang="en-US" dirty="0"/>
              <a:t>Projects must be uploaded to Brightspace: </a:t>
            </a:r>
            <a:r>
              <a:rPr lang="en-US" dirty="0">
                <a:latin typeface="Courier New" panose="02070309020205020404" pitchFamily="49" charset="0"/>
                <a:cs typeface="Courier New" panose="02070309020205020404" pitchFamily="49" charset="0"/>
                <a:hlinkClick r:id="rId2"/>
              </a:rPr>
              <a:t>https://otterbein.brightspace.com</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29591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Turning in projects</a:t>
            </a:r>
          </a:p>
        </p:txBody>
      </p:sp>
      <p:sp>
        <p:nvSpPr>
          <p:cNvPr id="3" name="Content Placeholder 2"/>
          <p:cNvSpPr>
            <a:spLocks noGrp="1"/>
          </p:cNvSpPr>
          <p:nvPr>
            <p:ph idx="1"/>
          </p:nvPr>
        </p:nvSpPr>
        <p:spPr/>
        <p:txBody>
          <a:bodyPr>
            <a:normAutofit fontScale="92500" lnSpcReduction="10000"/>
          </a:bodyPr>
          <a:lstStyle/>
          <a:p>
            <a:pPr marL="438912" lvl="1" indent="-320040">
              <a:spcBef>
                <a:spcPts val="0"/>
              </a:spcBef>
              <a:buClr>
                <a:schemeClr val="accent1"/>
              </a:buClr>
              <a:buSzPct val="80000"/>
              <a:buFont typeface="Wingdings 2"/>
              <a:buChar char=""/>
            </a:pPr>
            <a:r>
              <a:rPr lang="en-US" sz="3000" dirty="0"/>
              <a:t>Projects must be uploaded to Brightspace </a:t>
            </a:r>
            <a:r>
              <a:rPr lang="en-US" sz="3000" b="1" dirty="0"/>
              <a:t>before</a:t>
            </a:r>
            <a:r>
              <a:rPr lang="en-US" sz="3000" dirty="0"/>
              <a:t> the deadline</a:t>
            </a:r>
          </a:p>
          <a:p>
            <a:r>
              <a:rPr lang="en-US" sz="3000" dirty="0"/>
              <a:t>Late projects will not be accepted</a:t>
            </a:r>
          </a:p>
          <a:p>
            <a:pPr lvl="1"/>
            <a:r>
              <a:rPr lang="en-US" sz="3000" dirty="0"/>
              <a:t>Exception:  Each person will have 3 grace days</a:t>
            </a:r>
          </a:p>
          <a:p>
            <a:pPr lvl="1"/>
            <a:r>
              <a:rPr lang="en-US" sz="3000" dirty="0"/>
              <a:t>You can use these grace days together or separately as extensions for your projects</a:t>
            </a:r>
          </a:p>
          <a:p>
            <a:pPr lvl="1"/>
            <a:r>
              <a:rPr lang="en-US" sz="3000" dirty="0"/>
              <a:t>You must inform me </a:t>
            </a:r>
            <a:r>
              <a:rPr lang="en-US" sz="3000" b="1" dirty="0"/>
              <a:t>before</a:t>
            </a:r>
            <a:r>
              <a:rPr lang="en-US" sz="3000" dirty="0"/>
              <a:t> the deadline that you are going to use grace days</a:t>
            </a:r>
          </a:p>
          <a:p>
            <a:pPr lvl="1"/>
            <a:r>
              <a:rPr lang="en-US" sz="3000" dirty="0"/>
              <a:t>If two people in a team don't have the same number of grace days, the number of days they will have available will be the </a:t>
            </a:r>
            <a:r>
              <a:rPr lang="en-US" sz="3000" b="1" dirty="0"/>
              <a:t>maximum</a:t>
            </a:r>
            <a:r>
              <a:rPr lang="en-US" sz="3000" dirty="0"/>
              <a:t> of those remaining for either teammate</a:t>
            </a:r>
          </a:p>
          <a:p>
            <a:endParaRPr lang="en-US" sz="3000" dirty="0"/>
          </a:p>
        </p:txBody>
      </p:sp>
    </p:spTree>
    <p:extLst>
      <p:ext uri="{BB962C8B-B14F-4D97-AF65-F5344CB8AC3E}">
        <p14:creationId xmlns:p14="http://schemas.microsoft.com/office/powerpoint/2010/main" val="1694906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Labs</a:t>
            </a:r>
          </a:p>
        </p:txBody>
      </p:sp>
      <p:sp>
        <p:nvSpPr>
          <p:cNvPr id="2" name="Text Placeholder 1"/>
          <p:cNvSpPr>
            <a:spLocks noGrp="1"/>
          </p:cNvSpPr>
          <p:nvPr>
            <p:ph type="body" idx="1"/>
          </p:nvPr>
        </p:nvSpPr>
        <p:spPr/>
        <p:txBody>
          <a:bodyPr/>
          <a:lstStyle/>
          <a:p>
            <a:r>
              <a:rPr lang="en-US" dirty="0"/>
              <a:t>In-class Programming Exercises</a:t>
            </a:r>
          </a:p>
        </p:txBody>
      </p:sp>
    </p:spTree>
    <p:extLst>
      <p:ext uri="{BB962C8B-B14F-4D97-AF65-F5344CB8AC3E}">
        <p14:creationId xmlns:p14="http://schemas.microsoft.com/office/powerpoint/2010/main" val="3041889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Labs</a:t>
            </a:r>
          </a:p>
        </p:txBody>
      </p:sp>
      <p:sp>
        <p:nvSpPr>
          <p:cNvPr id="5" name="Content Placeholder 4"/>
          <p:cNvSpPr>
            <a:spLocks noGrp="1"/>
          </p:cNvSpPr>
          <p:nvPr>
            <p:ph idx="1"/>
          </p:nvPr>
        </p:nvSpPr>
        <p:spPr/>
        <p:txBody>
          <a:bodyPr>
            <a:normAutofit/>
          </a:bodyPr>
          <a:lstStyle/>
          <a:p>
            <a:r>
              <a:rPr lang="en-US" dirty="0"/>
              <a:t>15% of your grade will be based around programming labs </a:t>
            </a:r>
          </a:p>
          <a:p>
            <a:r>
              <a:rPr lang="en-US" dirty="0"/>
              <a:t>Labs are on Tuesdays and Thursdays</a:t>
            </a:r>
          </a:p>
          <a:p>
            <a:r>
              <a:rPr lang="en-US" dirty="0"/>
              <a:t>15 of these labs will focus on the solution of a problem with a graded exercise</a:t>
            </a:r>
          </a:p>
          <a:p>
            <a:r>
              <a:rPr lang="en-US" dirty="0"/>
              <a:t>Work should be done individually, but the goal is to learn, and I will help everyone</a:t>
            </a:r>
          </a:p>
          <a:p>
            <a:r>
              <a:rPr lang="en-US" dirty="0"/>
              <a:t>The remaining lab days are to discuss course material and work on team projects</a:t>
            </a:r>
          </a:p>
          <a:p>
            <a:r>
              <a:rPr lang="en-US" b="1" dirty="0"/>
              <a:t>You are expected to attend all lab days</a:t>
            </a:r>
          </a:p>
        </p:txBody>
      </p:sp>
    </p:spTree>
    <p:extLst>
      <p:ext uri="{BB962C8B-B14F-4D97-AF65-F5344CB8AC3E}">
        <p14:creationId xmlns:p14="http://schemas.microsoft.com/office/powerpoint/2010/main" val="388953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Tickets Out the Door</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Tickets out the door</a:t>
            </a:r>
          </a:p>
        </p:txBody>
      </p:sp>
      <p:sp>
        <p:nvSpPr>
          <p:cNvPr id="5" name="Content Placeholder 4"/>
          <p:cNvSpPr>
            <a:spLocks noGrp="1"/>
          </p:cNvSpPr>
          <p:nvPr>
            <p:ph idx="1"/>
          </p:nvPr>
        </p:nvSpPr>
        <p:spPr/>
        <p:txBody>
          <a:bodyPr>
            <a:normAutofit/>
          </a:bodyPr>
          <a:lstStyle/>
          <a:p>
            <a:r>
              <a:rPr lang="en-US" dirty="0"/>
              <a:t>5% of your grade will be tickets out the door</a:t>
            </a:r>
          </a:p>
          <a:p>
            <a:r>
              <a:rPr lang="en-US" dirty="0"/>
              <a:t>These tickets will be based on material covered in the previous one or two lectures</a:t>
            </a:r>
          </a:p>
          <a:p>
            <a:r>
              <a:rPr lang="en-US" dirty="0"/>
              <a:t>They will be graded leniently</a:t>
            </a:r>
          </a:p>
          <a:p>
            <a:r>
              <a:rPr lang="en-US" dirty="0"/>
              <a:t>They are useful for these reasons:</a:t>
            </a:r>
          </a:p>
          <a:p>
            <a:pPr marL="969264" lvl="1" indent="-514350">
              <a:buFont typeface="+mj-lt"/>
              <a:buAutoNum type="arabicPeriod"/>
            </a:pPr>
            <a:r>
              <a:rPr lang="en-US" dirty="0"/>
              <a:t>Informing me of your understanding</a:t>
            </a:r>
          </a:p>
          <a:p>
            <a:pPr marL="969264" lvl="1" indent="-514350">
              <a:buFont typeface="+mj-lt"/>
              <a:buAutoNum type="arabicPeriod"/>
            </a:pPr>
            <a:r>
              <a:rPr lang="en-US" dirty="0"/>
              <a:t>Feedback to you about your understanding</a:t>
            </a:r>
          </a:p>
          <a:p>
            <a:pPr marL="969264" lvl="1" indent="-514350">
              <a:buFont typeface="+mj-lt"/>
              <a:buAutoNum type="arabicPeriod"/>
            </a:pPr>
            <a:r>
              <a:rPr lang="en-US" dirty="0"/>
              <a:t>Easy points for you</a:t>
            </a:r>
          </a:p>
          <a:p>
            <a:pPr marL="969264" lvl="1" indent="-514350">
              <a:buFont typeface="+mj-lt"/>
              <a:buAutoNum type="arabicPeriod"/>
            </a:pPr>
            <a:r>
              <a:rPr lang="en-US" dirty="0"/>
              <a:t>Attendance</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a:t>
            </a:r>
            <a:r>
              <a:rPr lang="en-US" dirty="0" err="1"/>
              <a:t>Wittman</a:t>
            </a:r>
            <a:endParaRPr lang="en-US" dirty="0"/>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Exams</a:t>
            </a:r>
          </a:p>
        </p:txBody>
      </p:sp>
      <p:sp>
        <p:nvSpPr>
          <p:cNvPr id="5" name="Content Placeholder 4"/>
          <p:cNvSpPr>
            <a:spLocks noGrp="1"/>
          </p:cNvSpPr>
          <p:nvPr>
            <p:ph idx="1"/>
          </p:nvPr>
        </p:nvSpPr>
        <p:spPr/>
        <p:txBody>
          <a:bodyPr>
            <a:normAutofit/>
          </a:bodyPr>
          <a:lstStyle/>
          <a:p>
            <a:r>
              <a:rPr lang="en-US" dirty="0"/>
              <a:t>There will be two equally weighted in-class exams totaling 30% of your final grade</a:t>
            </a:r>
          </a:p>
          <a:p>
            <a:pPr lvl="1"/>
            <a:r>
              <a:rPr lang="en-US" b="1" dirty="0"/>
              <a:t>Exam 1:</a:t>
            </a:r>
            <a:r>
              <a:rPr lang="en-US" dirty="0"/>
              <a:t>	02/17/2025</a:t>
            </a:r>
          </a:p>
          <a:p>
            <a:pPr lvl="1"/>
            <a:r>
              <a:rPr lang="en-US" b="1" dirty="0"/>
              <a:t>Exam 2:	</a:t>
            </a:r>
            <a:r>
              <a:rPr lang="en-US" dirty="0"/>
              <a:t>03/24/2025</a:t>
            </a:r>
          </a:p>
          <a:p>
            <a:r>
              <a:rPr lang="en-US" dirty="0"/>
              <a:t>The final exam will be worth another 14% of your grade</a:t>
            </a:r>
          </a:p>
          <a:p>
            <a:pPr lvl="1"/>
            <a:r>
              <a:rPr lang="en-US" b="1" dirty="0"/>
              <a:t>Final:</a:t>
            </a:r>
            <a:r>
              <a:rPr lang="en-US" dirty="0"/>
              <a:t>		8:00 – 10:00 a.m.</a:t>
            </a:r>
          </a:p>
          <a:p>
            <a:pPr marL="457200" lvl="1" indent="0">
              <a:buNone/>
            </a:pPr>
            <a:r>
              <a:rPr lang="en-US" dirty="0"/>
              <a:t>			5/01/2025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0"/>
            <a:ext cx="8229600" cy="1252728"/>
          </a:xfrm>
        </p:spPr>
        <p:txBody>
          <a:bodyPr/>
          <a:lstStyle/>
          <a:p>
            <a:r>
              <a:rPr lang="en-US" dirty="0"/>
              <a:t>Tentative schedule</a:t>
            </a:r>
          </a:p>
        </p:txBody>
      </p:sp>
      <p:graphicFrame>
        <p:nvGraphicFramePr>
          <p:cNvPr id="2" name="Table 1"/>
          <p:cNvGraphicFramePr>
            <a:graphicFrameLocks noGrp="1"/>
          </p:cNvGraphicFramePr>
          <p:nvPr>
            <p:extLst>
              <p:ext uri="{D42A27DB-BD31-4B8C-83A1-F6EECF244321}">
                <p14:modId xmlns:p14="http://schemas.microsoft.com/office/powerpoint/2010/main" val="3945491338"/>
              </p:ext>
            </p:extLst>
          </p:nvPr>
        </p:nvGraphicFramePr>
        <p:xfrm>
          <a:off x="2458" y="1371601"/>
          <a:ext cx="12192001" cy="5486397"/>
        </p:xfrm>
        <a:graphic>
          <a:graphicData uri="http://schemas.openxmlformats.org/drawingml/2006/table">
            <a:tbl>
              <a:tblPr firstRow="1" firstCol="1" bandRow="1">
                <a:tableStyleId>{B301B821-A1FF-4177-AEE7-76D212191A09}</a:tableStyleId>
              </a:tblPr>
              <a:tblGrid>
                <a:gridCol w="739421">
                  <a:extLst>
                    <a:ext uri="{9D8B030D-6E8A-4147-A177-3AD203B41FA5}">
                      <a16:colId xmlns:a16="http://schemas.microsoft.com/office/drawing/2014/main" val="1089736134"/>
                    </a:ext>
                  </a:extLst>
                </a:gridCol>
                <a:gridCol w="1476854">
                  <a:extLst>
                    <a:ext uri="{9D8B030D-6E8A-4147-A177-3AD203B41FA5}">
                      <a16:colId xmlns:a16="http://schemas.microsoft.com/office/drawing/2014/main" val="3866834925"/>
                    </a:ext>
                  </a:extLst>
                </a:gridCol>
                <a:gridCol w="4000640">
                  <a:extLst>
                    <a:ext uri="{9D8B030D-6E8A-4147-A177-3AD203B41FA5}">
                      <a16:colId xmlns:a16="http://schemas.microsoft.com/office/drawing/2014/main" val="1887469936"/>
                    </a:ext>
                  </a:extLst>
                </a:gridCol>
                <a:gridCol w="1745552">
                  <a:extLst>
                    <a:ext uri="{9D8B030D-6E8A-4147-A177-3AD203B41FA5}">
                      <a16:colId xmlns:a16="http://schemas.microsoft.com/office/drawing/2014/main" val="4155481330"/>
                    </a:ext>
                  </a:extLst>
                </a:gridCol>
                <a:gridCol w="2114767">
                  <a:extLst>
                    <a:ext uri="{9D8B030D-6E8A-4147-A177-3AD203B41FA5}">
                      <a16:colId xmlns:a16="http://schemas.microsoft.com/office/drawing/2014/main" val="2605862605"/>
                    </a:ext>
                  </a:extLst>
                </a:gridCol>
                <a:gridCol w="2114767">
                  <a:extLst>
                    <a:ext uri="{9D8B030D-6E8A-4147-A177-3AD203B41FA5}">
                      <a16:colId xmlns:a16="http://schemas.microsoft.com/office/drawing/2014/main" val="4088682888"/>
                    </a:ext>
                  </a:extLst>
                </a:gridCol>
              </a:tblGrid>
              <a:tr h="631204">
                <a:tc>
                  <a:txBody>
                    <a:bodyPr/>
                    <a:lstStyle/>
                    <a:p>
                      <a:pPr marL="0" marR="0" algn="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Week</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Starting</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Topics</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K &amp; R</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Chapters</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LPI</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Chapters</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Notes</a:t>
                      </a:r>
                      <a:endParaRPr lang="en-US" sz="1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9939815"/>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01/13/25 </a:t>
                      </a:r>
                    </a:p>
                  </a:txBody>
                  <a:tcPr marL="6350" marR="6350" marT="635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Introduction</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600" b="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1" dirty="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4305917"/>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01/20/25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 representation</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MLK, Project 1 Due</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8944849"/>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a:solidFill>
                            <a:srgbClr val="000000"/>
                          </a:solidFill>
                          <a:effectLst/>
                          <a:latin typeface="Calibri" panose="020F0502020204030204" pitchFamily="34" charset="0"/>
                        </a:rPr>
                        <a:t>01/27/25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Control flow</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2, 3</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a:solidFill>
                          <a:srgbClr val="365F91"/>
                        </a:solidFill>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8371050"/>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02/03/25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Functions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Project 2 Due</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9626930"/>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a:solidFill>
                            <a:srgbClr val="000000"/>
                          </a:solidFill>
                          <a:effectLst/>
                          <a:latin typeface="Calibri" panose="020F0502020204030204" pitchFamily="34" charset="0"/>
                        </a:rPr>
                        <a:t>02/10/25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Arrays and Strings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1157750"/>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02/17/25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Pointers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Exam 1</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2573009"/>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02/24/25 </a:t>
                      </a:r>
                    </a:p>
                  </a:txBody>
                  <a:tcPr marL="6350" marR="6350" marT="635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Memory allocation</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Project 3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1213876"/>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03/03/25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8, 10</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3926518"/>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03/10/25 </a:t>
                      </a:r>
                    </a:p>
                  </a:txBody>
                  <a:tcPr marL="6350" marR="6350" marT="6350" marB="0" anchor="ctr"/>
                </a:tc>
                <a:tc>
                  <a:txBody>
                    <a:bodyPr/>
                    <a:lstStyle/>
                    <a:p>
                      <a:pPr marL="0" marR="0" algn="ct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Spring Break</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0717473"/>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03/17/25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Advanced structs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Project 4 Due</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8050241"/>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ctr"/>
                      <a:r>
                        <a:rPr lang="en-US" sz="1600" b="0" i="0" u="none" strike="noStrike">
                          <a:solidFill>
                            <a:srgbClr val="000000"/>
                          </a:solidFill>
                          <a:effectLst/>
                          <a:latin typeface="Calibri" panose="020F0502020204030204" pitchFamily="34" charset="0"/>
                        </a:rPr>
                        <a:t>03/24/25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Files and streams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Exam 2</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2702739"/>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03/31/25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File systems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5, 13, 14, 15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4682223"/>
                  </a:ext>
                </a:extLst>
              </a:tr>
              <a:tr h="570801">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04/07/25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Networking</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56, 57, 58, 59</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Project 5 Due</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8387497"/>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04/14/25 </a:t>
                      </a:r>
                    </a:p>
                  </a:txBody>
                  <a:tcPr marL="6350" marR="6350" marT="635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Notes</a:t>
                      </a:r>
                      <a:endParaRPr lang="en-US" sz="160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Good Friday</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47968695"/>
                  </a:ext>
                </a:extLst>
              </a:tr>
              <a:tr h="306028">
                <a:tc>
                  <a:txBody>
                    <a:bodyPr/>
                    <a:lstStyle/>
                    <a:p>
                      <a:pPr marL="0" marR="0" algn="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600" b="1"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r>
                        <a:rPr lang="en-US" sz="1600" b="0" i="0" u="none" strike="noStrike" dirty="0">
                          <a:solidFill>
                            <a:srgbClr val="000000"/>
                          </a:solidFill>
                          <a:effectLst/>
                          <a:latin typeface="Calibri" panose="020F0502020204030204" pitchFamily="34" charset="0"/>
                        </a:rPr>
                        <a:t>04/21/25 </a:t>
                      </a:r>
                    </a:p>
                  </a:txBody>
                  <a:tcPr marL="6350" marR="6350" marT="635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Review</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Project 6 Due</a:t>
                      </a:r>
                      <a:endParaRPr lang="en-US" sz="160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1480677"/>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schedule</a:t>
            </a:r>
          </a:p>
        </p:txBody>
      </p:sp>
      <p:sp>
        <p:nvSpPr>
          <p:cNvPr id="3" name="Content Placeholder 2"/>
          <p:cNvSpPr>
            <a:spLocks noGrp="1"/>
          </p:cNvSpPr>
          <p:nvPr>
            <p:ph idx="1"/>
          </p:nvPr>
        </p:nvSpPr>
        <p:spPr/>
        <p:txBody>
          <a:bodyPr>
            <a:normAutofit fontScale="92500" lnSpcReduction="20000"/>
          </a:bodyPr>
          <a:lstStyle/>
          <a:p>
            <a:r>
              <a:rPr lang="en-US" b="1" dirty="0"/>
              <a:t>Project 1:	6%</a:t>
            </a:r>
            <a:r>
              <a:rPr lang="en-US" dirty="0"/>
              <a:t>	Tentatively due </a:t>
            </a:r>
            <a:r>
              <a:rPr lang="en-US" b="1" dirty="0"/>
              <a:t>01/24/2025</a:t>
            </a:r>
          </a:p>
          <a:p>
            <a:pPr lvl="1"/>
            <a:endParaRPr lang="en-US" b="1" dirty="0"/>
          </a:p>
          <a:p>
            <a:r>
              <a:rPr lang="en-US" b="1" dirty="0"/>
              <a:t>Project 2:	6%</a:t>
            </a:r>
            <a:r>
              <a:rPr lang="en-US" dirty="0"/>
              <a:t>	Tentatively due </a:t>
            </a:r>
            <a:r>
              <a:rPr lang="en-US" b="1" dirty="0"/>
              <a:t>02/07/2025</a:t>
            </a:r>
          </a:p>
          <a:p>
            <a:pPr lvl="1">
              <a:buNone/>
            </a:pPr>
            <a:endParaRPr lang="en-US" b="1" dirty="0"/>
          </a:p>
          <a:p>
            <a:r>
              <a:rPr lang="en-US" b="1" dirty="0"/>
              <a:t>Project 3:	6%</a:t>
            </a:r>
            <a:r>
              <a:rPr lang="en-US" dirty="0"/>
              <a:t>	Tentatively due </a:t>
            </a:r>
            <a:r>
              <a:rPr lang="en-US" b="1" dirty="0"/>
              <a:t>02/28/2025</a:t>
            </a:r>
          </a:p>
          <a:p>
            <a:pPr lvl="1"/>
            <a:endParaRPr lang="en-US" b="1" dirty="0"/>
          </a:p>
          <a:p>
            <a:r>
              <a:rPr lang="en-US" b="1" dirty="0"/>
              <a:t>Project 4:	6%</a:t>
            </a:r>
            <a:r>
              <a:rPr lang="en-US" dirty="0"/>
              <a:t>	Tentatively due </a:t>
            </a:r>
            <a:r>
              <a:rPr lang="en-US" b="1" dirty="0"/>
              <a:t>03/21/2025</a:t>
            </a:r>
          </a:p>
          <a:p>
            <a:endParaRPr lang="en-US" b="1" dirty="0"/>
          </a:p>
          <a:p>
            <a:r>
              <a:rPr lang="en-US" b="1" dirty="0"/>
              <a:t>Project 5:	6%	</a:t>
            </a:r>
            <a:r>
              <a:rPr lang="en-US" dirty="0"/>
              <a:t>Tentatively </a:t>
            </a:r>
            <a:r>
              <a:rPr lang="en-US"/>
              <a:t>due </a:t>
            </a:r>
            <a:r>
              <a:rPr lang="en-US" b="1"/>
              <a:t>04/09/2025</a:t>
            </a:r>
            <a:endParaRPr lang="en-US" b="1" dirty="0"/>
          </a:p>
          <a:p>
            <a:endParaRPr lang="en-US" b="1" dirty="0"/>
          </a:p>
          <a:p>
            <a:r>
              <a:rPr lang="en-US" b="1" dirty="0"/>
              <a:t>Project 6:	6%</a:t>
            </a:r>
            <a:r>
              <a:rPr lang="en-US" dirty="0"/>
              <a:t>	Tentatively due </a:t>
            </a:r>
            <a:r>
              <a:rPr lang="en-US" b="1" dirty="0"/>
              <a:t>04/25/2025</a:t>
            </a:r>
          </a:p>
          <a:p>
            <a:pPr lvl="1">
              <a:buNone/>
            </a:pPr>
            <a:endParaRPr lang="en-US"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85196026"/>
              </p:ext>
            </p:extLst>
          </p:nvPr>
        </p:nvGraphicFramePr>
        <p:xfrm>
          <a:off x="609600" y="1600200"/>
          <a:ext cx="10972800" cy="5102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5" name="Content Placeholder 3"/>
          <p:cNvGraphicFramePr>
            <a:graphicFrameLocks/>
          </p:cNvGraphicFramePr>
          <p:nvPr>
            <p:extLst/>
          </p:nvPr>
        </p:nvGraphicFramePr>
        <p:xfrm>
          <a:off x="1143000" y="2286000"/>
          <a:ext cx="9982200" cy="3886200"/>
        </p:xfrm>
        <a:graphic>
          <a:graphicData uri="http://schemas.openxmlformats.org/drawingml/2006/table">
            <a:tbl>
              <a:tblPr bandCol="1">
                <a:effectLst/>
                <a:tableStyleId>{284E427A-3D55-4303-BF80-6455036E1DE7}</a:tableStyleId>
              </a:tblPr>
              <a:tblGrid>
                <a:gridCol w="1165868">
                  <a:extLst>
                    <a:ext uri="{9D8B030D-6E8A-4147-A177-3AD203B41FA5}">
                      <a16:colId xmlns:a16="http://schemas.microsoft.com/office/drawing/2014/main" val="20000"/>
                    </a:ext>
                  </a:extLst>
                </a:gridCol>
                <a:gridCol w="2351899">
                  <a:extLst>
                    <a:ext uri="{9D8B030D-6E8A-4147-A177-3AD203B41FA5}">
                      <a16:colId xmlns:a16="http://schemas.microsoft.com/office/drawing/2014/main" val="20001"/>
                    </a:ext>
                  </a:extLst>
                </a:gridCol>
                <a:gridCol w="1139334">
                  <a:extLst>
                    <a:ext uri="{9D8B030D-6E8A-4147-A177-3AD203B41FA5}">
                      <a16:colId xmlns:a16="http://schemas.microsoft.com/office/drawing/2014/main" val="20002"/>
                    </a:ext>
                  </a:extLst>
                </a:gridCol>
                <a:gridCol w="2035519">
                  <a:extLst>
                    <a:ext uri="{9D8B030D-6E8A-4147-A177-3AD203B41FA5}">
                      <a16:colId xmlns:a16="http://schemas.microsoft.com/office/drawing/2014/main" val="20003"/>
                    </a:ext>
                  </a:extLst>
                </a:gridCol>
                <a:gridCol w="1208319">
                  <a:extLst>
                    <a:ext uri="{9D8B030D-6E8A-4147-A177-3AD203B41FA5}">
                      <a16:colId xmlns:a16="http://schemas.microsoft.com/office/drawing/2014/main" val="20004"/>
                    </a:ext>
                  </a:extLst>
                </a:gridCol>
                <a:gridCol w="2081261">
                  <a:extLst>
                    <a:ext uri="{9D8B030D-6E8A-4147-A177-3AD203B41FA5}">
                      <a16:colId xmlns:a16="http://schemas.microsoft.com/office/drawing/2014/main" val="20005"/>
                    </a:ext>
                  </a:extLst>
                </a:gridCol>
              </a:tblGrid>
              <a:tr h="971550">
                <a:tc>
                  <a:txBody>
                    <a:bodyPr/>
                    <a:lstStyle/>
                    <a:p>
                      <a:pPr marL="0" marR="0" algn="ctr">
                        <a:spcBef>
                          <a:spcPts val="0"/>
                        </a:spcBef>
                        <a:spcAft>
                          <a:spcPts val="0"/>
                        </a:spcAft>
                      </a:pPr>
                      <a:r>
                        <a:rPr lang="en-US" sz="2600" b="1" dirty="0"/>
                        <a:t>A</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93-100</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B-</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80-82</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D+</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67-69</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0"/>
                  </a:ext>
                </a:extLst>
              </a:tr>
              <a:tr h="971550">
                <a:tc>
                  <a:txBody>
                    <a:bodyPr/>
                    <a:lstStyle/>
                    <a:p>
                      <a:pPr marL="0" marR="0" algn="ctr">
                        <a:spcBef>
                          <a:spcPts val="0"/>
                        </a:spcBef>
                        <a:spcAft>
                          <a:spcPts val="0"/>
                        </a:spcAft>
                      </a:pPr>
                      <a:r>
                        <a:rPr lang="en-US" sz="2600" b="1"/>
                        <a:t>A-</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90-92</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77-79</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D</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60-66</a:t>
                      </a:r>
                      <a:endParaRPr lang="en-US" sz="2600" b="1" dirty="0">
                        <a:solidFill>
                          <a:srgbClr val="000000"/>
                        </a:solidFill>
                        <a:latin typeface="Calibri"/>
                        <a:ea typeface="Times New Roman"/>
                        <a:cs typeface="Times New Roman"/>
                      </a:endParaRPr>
                    </a:p>
                  </a:txBody>
                  <a:tcPr marL="56066" marR="56066" marT="0" marB="0" anchor="ctr"/>
                </a:tc>
                <a:extLst>
                  <a:ext uri="{0D108BD9-81ED-4DB2-BD59-A6C34878D82A}">
                    <a16:rowId xmlns:a16="http://schemas.microsoft.com/office/drawing/2014/main" val="10001"/>
                  </a:ext>
                </a:extLst>
              </a:tr>
              <a:tr h="97155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87-89</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C</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a:t>73-76</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F</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2600" b="1" dirty="0"/>
                        <a:t>60-62</a:t>
                      </a:r>
                      <a:endParaRPr lang="en-US" sz="2600" b="1" dirty="0">
                        <a:solidFill>
                          <a:srgbClr val="000000"/>
                        </a:solidFill>
                        <a:latin typeface="Calibri"/>
                        <a:ea typeface="Times New Roman"/>
                        <a:cs typeface="Times New Roman"/>
                      </a:endParaRPr>
                    </a:p>
                  </a:txBody>
                  <a:tcPr marL="56066" marR="56066"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971550">
                <a:tc>
                  <a:txBody>
                    <a:bodyPr/>
                    <a:lstStyle/>
                    <a:p>
                      <a:pPr marL="0" marR="0" algn="ctr">
                        <a:spcBef>
                          <a:spcPts val="0"/>
                        </a:spcBef>
                        <a:spcAft>
                          <a:spcPts val="0"/>
                        </a:spcAft>
                      </a:pPr>
                      <a:r>
                        <a:rPr lang="en-US" sz="2600" b="1"/>
                        <a:t>B</a:t>
                      </a:r>
                      <a:endParaRPr lang="en-US" sz="2600" b="1">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83-86</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C-</a:t>
                      </a:r>
                      <a:endParaRPr lang="en-US" sz="2600" b="1" dirty="0">
                        <a:solidFill>
                          <a:srgbClr val="000000"/>
                        </a:solidFill>
                        <a:latin typeface="Calibri"/>
                        <a:ea typeface="Times New Roman"/>
                        <a:cs typeface="Times New Roman"/>
                      </a:endParaRPr>
                    </a:p>
                  </a:txBody>
                  <a:tcPr marL="56066" marR="56066" marT="0" marB="0" anchor="ctr"/>
                </a:tc>
                <a:tc>
                  <a:txBody>
                    <a:bodyPr/>
                    <a:lstStyle/>
                    <a:p>
                      <a:pPr marL="0" marR="0" algn="ctr">
                        <a:spcBef>
                          <a:spcPts val="0"/>
                        </a:spcBef>
                        <a:spcAft>
                          <a:spcPts val="0"/>
                        </a:spcAft>
                      </a:pPr>
                      <a:r>
                        <a:rPr lang="en-US" sz="2600" b="1" dirty="0"/>
                        <a:t>70-72</a:t>
                      </a:r>
                      <a:endParaRPr lang="en-US" sz="2600" b="1" dirty="0">
                        <a:solidFill>
                          <a:srgbClr val="000000"/>
                        </a:solidFill>
                        <a:latin typeface="Calibri"/>
                        <a:ea typeface="Times New Roman"/>
                        <a:cs typeface="Times New Roman"/>
                      </a:endParaRPr>
                    </a:p>
                  </a:txBody>
                  <a:tcPr marL="56066" marR="56066"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2600" b="1" dirty="0">
                        <a:solidFill>
                          <a:srgbClr val="000000"/>
                        </a:solidFill>
                        <a:latin typeface="Calibri"/>
                        <a:ea typeface="Times New Roman"/>
                        <a:cs typeface="Times New Roman"/>
                      </a:endParaRPr>
                    </a:p>
                  </a:txBody>
                  <a:tcPr marL="56066" marR="56066"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91871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r>
              <a:rPr lang="en-US" dirty="0"/>
              <a:t>You are expected to attend all classes and labs</a:t>
            </a:r>
          </a:p>
          <a:p>
            <a:r>
              <a:rPr lang="en-US" dirty="0"/>
              <a:t>You are expected to have read the material we are going to cover </a:t>
            </a:r>
            <a:r>
              <a:rPr lang="en-US" b="1" dirty="0"/>
              <a:t>before</a:t>
            </a:r>
            <a:r>
              <a:rPr lang="en-US" dirty="0"/>
              <a:t> class</a:t>
            </a:r>
          </a:p>
          <a:p>
            <a:r>
              <a:rPr lang="en-US" dirty="0"/>
              <a:t>Missed tickets out the door cannot be made up</a:t>
            </a:r>
          </a:p>
          <a:p>
            <a:r>
              <a:rPr lang="en-US" dirty="0"/>
              <a:t>Exams and labs must be made up </a:t>
            </a:r>
            <a:r>
              <a:rPr lang="en-US" b="1" dirty="0"/>
              <a:t>before</a:t>
            </a:r>
            <a:r>
              <a:rPr lang="en-US" dirty="0"/>
              <a:t> the scheduled time, for excused absences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a:bodyPr>
          <a:lstStyle/>
          <a:p>
            <a:r>
              <a:rPr lang="en-US" dirty="0"/>
              <a:t>I hate having a slide like this</a:t>
            </a:r>
          </a:p>
          <a:p>
            <a:r>
              <a:rPr lang="en-US" dirty="0"/>
              <a:t>I ask for respect for your classmates and for me</a:t>
            </a:r>
          </a:p>
          <a:p>
            <a:r>
              <a:rPr lang="en-US" dirty="0"/>
              <a:t>You are smart enough to figure out what that means</a:t>
            </a:r>
          </a:p>
          <a:p>
            <a:r>
              <a:rPr lang="en-US" dirty="0"/>
              <a:t>A few specific points:</a:t>
            </a:r>
          </a:p>
          <a:p>
            <a:pPr lvl="1"/>
            <a:r>
              <a:rPr lang="en-US" dirty="0"/>
              <a:t>Silence communication devices</a:t>
            </a:r>
          </a:p>
          <a:p>
            <a:pPr lvl="1"/>
            <a:r>
              <a:rPr lang="en-US" dirty="0"/>
              <a:t>Don't play with your phones</a:t>
            </a:r>
          </a:p>
          <a:p>
            <a:pPr lvl="1"/>
            <a:r>
              <a:rPr lang="en-US" dirty="0"/>
              <a:t>Don't use the computers in class unless specifically told to</a:t>
            </a:r>
          </a:p>
          <a:p>
            <a:pPr lvl="1"/>
            <a:r>
              <a:rPr lang="en-US" dirty="0"/>
              <a:t>No food or drink in the lab</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Art &amp; Communication C123</a:t>
            </a:r>
          </a:p>
          <a:p>
            <a:r>
              <a:rPr lang="en-US" b="1" dirty="0"/>
              <a:t>Phone:	</a:t>
            </a:r>
            <a:r>
              <a:rPr lang="en-US" dirty="0"/>
              <a:t>	(614) 823-2944</a:t>
            </a:r>
          </a:p>
          <a:p>
            <a:r>
              <a:rPr lang="en-US" b="1" dirty="0"/>
              <a:t>Office hours:	MWF</a:t>
            </a:r>
            <a:r>
              <a:rPr lang="en-US" dirty="0"/>
              <a:t>	10:15 – 11:15 a.m.,</a:t>
            </a:r>
          </a:p>
          <a:p>
            <a:pPr marL="118872" indent="0">
              <a:buNone/>
            </a:pPr>
            <a:r>
              <a:rPr lang="en-US" b="1" dirty="0"/>
              <a:t>			MW	</a:t>
            </a:r>
            <a:r>
              <a:rPr lang="en-US" dirty="0"/>
              <a:t>3:00 – 4:00 p.m.,</a:t>
            </a:r>
            <a:endParaRPr lang="en-US" b="1" dirty="0"/>
          </a:p>
          <a:p>
            <a:pPr marL="118872" indent="0">
              <a:buNone/>
            </a:pPr>
            <a:r>
              <a:rPr lang="en-US" b="1" dirty="0"/>
              <a:t>			F	</a:t>
            </a:r>
            <a:r>
              <a:rPr lang="en-US" dirty="0"/>
              <a:t>3:00 – 5:00 p.m.,</a:t>
            </a:r>
          </a:p>
          <a:p>
            <a:pPr marL="118872" indent="0">
              <a:buNone/>
            </a:pPr>
            <a:r>
              <a:rPr lang="en-US" b="1" dirty="0"/>
              <a:t>			T	</a:t>
            </a:r>
            <a:r>
              <a:rPr lang="en-US" dirty="0"/>
              <a:t>10:00 – 11:15 a.m.,</a:t>
            </a:r>
          </a:p>
          <a:p>
            <a:pPr marL="118872" indent="0">
              <a:buNone/>
            </a:pPr>
            <a:r>
              <a:rPr lang="en-US" b="1" dirty="0"/>
              <a:t>			TR</a:t>
            </a:r>
            <a:r>
              <a:rPr lang="en-US" dirty="0"/>
              <a:t>	2:00 – 4:00 p.m.,</a:t>
            </a:r>
          </a:p>
          <a:p>
            <a:pPr marL="118872" indent="0">
              <a:buNone/>
            </a:pPr>
            <a:r>
              <a:rPr lang="en-US" dirty="0"/>
              <a:t>			and by appointment</a:t>
            </a:r>
          </a:p>
          <a:p>
            <a:r>
              <a:rPr lang="en-US" b="1" dirty="0"/>
              <a:t>Website:</a:t>
            </a:r>
            <a:r>
              <a:rPr lang="en-US" dirty="0"/>
              <a:t>	</a:t>
            </a:r>
          </a:p>
          <a:p>
            <a:pPr>
              <a:buNone/>
            </a:pPr>
            <a:r>
              <a:rPr lang="en-US" dirty="0"/>
              <a:t>		</a:t>
            </a:r>
            <a:r>
              <a:rPr lang="en-US" dirty="0">
                <a:latin typeface="Courier New" pitchFamily="49" charset="0"/>
                <a:cs typeface="Courier New" pitchFamily="49" charset="0"/>
              </a:rPr>
              <a:t>http://faculty.otterbein.edu/wittman1/</a:t>
            </a:r>
            <a:r>
              <a:rPr lang="en-US" b="1" dirty="0"/>
              <a:t>			</a:t>
            </a:r>
            <a:endParaRPr lang="en-US" dirty="0"/>
          </a:p>
        </p:txBody>
      </p:sp>
    </p:spTree>
    <p:extLst>
      <p:ext uri="{BB962C8B-B14F-4D97-AF65-F5344CB8AC3E}">
        <p14:creationId xmlns:p14="http://schemas.microsoft.com/office/powerpoint/2010/main" val="2143952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usage</a:t>
            </a:r>
          </a:p>
        </p:txBody>
      </p:sp>
      <p:sp>
        <p:nvSpPr>
          <p:cNvPr id="3" name="Content Placeholder 2"/>
          <p:cNvSpPr>
            <a:spLocks noGrp="1"/>
          </p:cNvSpPr>
          <p:nvPr>
            <p:ph idx="1"/>
          </p:nvPr>
        </p:nvSpPr>
        <p:spPr/>
        <p:txBody>
          <a:bodyPr>
            <a:normAutofit/>
          </a:bodyPr>
          <a:lstStyle/>
          <a:p>
            <a:r>
              <a:rPr lang="en-US" dirty="0"/>
              <a:t>We will be doing a lot of work on the computers together</a:t>
            </a:r>
          </a:p>
          <a:p>
            <a:r>
              <a:rPr lang="en-US" dirty="0"/>
              <a:t>However, students are always tempted to surf the Internet, etc.</a:t>
            </a:r>
          </a:p>
          <a:p>
            <a:r>
              <a:rPr lang="en-US" dirty="0"/>
              <a:t>Research shows that it is nearly impossible to do two things at the same time (e.g. watch </a:t>
            </a:r>
            <a:r>
              <a:rPr lang="en-US" dirty="0" err="1"/>
              <a:t>TikTok</a:t>
            </a:r>
            <a:r>
              <a:rPr lang="en-US" dirty="0"/>
              <a:t> and listen to a lecture)</a:t>
            </a:r>
          </a:p>
          <a:p>
            <a:r>
              <a:rPr lang="en-US" dirty="0"/>
              <a:t>For your own good, I will enforce this by taking 1% of your final grade every time I catch you playing on your phones or using your computer for anything other than course exercises</a:t>
            </a:r>
          </a:p>
        </p:txBody>
      </p:sp>
    </p:spTree>
    <p:extLst>
      <p:ext uri="{BB962C8B-B14F-4D97-AF65-F5344CB8AC3E}">
        <p14:creationId xmlns:p14="http://schemas.microsoft.com/office/powerpoint/2010/main" val="419769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fontScale="85000" lnSpcReduction="20000"/>
          </a:bodyPr>
          <a:lstStyle/>
          <a:p>
            <a:r>
              <a:rPr lang="en-US" dirty="0"/>
              <a:t>Don't cheat</a:t>
            </a:r>
          </a:p>
          <a:p>
            <a:r>
              <a:rPr lang="en-US" b="1" dirty="0"/>
              <a:t>First offense: </a:t>
            </a:r>
          </a:p>
          <a:p>
            <a:pPr lvl="1"/>
            <a:r>
              <a:rPr lang="en-US" dirty="0"/>
              <a:t>I will try to give you a zero for the assignment, then lower your final letter grade for the course by one full grade</a:t>
            </a:r>
          </a:p>
          <a:p>
            <a:r>
              <a:rPr lang="en-US" b="1" dirty="0"/>
              <a:t>Second offense:</a:t>
            </a:r>
          </a:p>
          <a:p>
            <a:pPr lvl="1"/>
            <a:r>
              <a:rPr lang="en-US" dirty="0"/>
              <a:t>I will try to fail you for the course and try to kick you out of Otterbein</a:t>
            </a:r>
          </a:p>
          <a:p>
            <a:r>
              <a:rPr lang="en-US" dirty="0"/>
              <a:t>Refer to the syllabus for the school's policy</a:t>
            </a:r>
          </a:p>
          <a:p>
            <a:r>
              <a:rPr lang="en-US" dirty="0"/>
              <a:t>Ask me if you have questions or concerns</a:t>
            </a:r>
          </a:p>
          <a:p>
            <a:r>
              <a:rPr lang="en-US" b="1" dirty="0"/>
              <a:t>You are not allowed to look at another student's code, except for group members in group projects (and after the project is turned in)</a:t>
            </a:r>
          </a:p>
          <a:p>
            <a:r>
              <a:rPr lang="en-US" b="1" dirty="0"/>
              <a:t>You may not use generative AI tools like </a:t>
            </a:r>
            <a:r>
              <a:rPr lang="en-US" b="1" dirty="0" err="1"/>
              <a:t>ChatGPT</a:t>
            </a:r>
            <a:r>
              <a:rPr lang="en-US" b="1" dirty="0"/>
              <a:t> to write </a:t>
            </a:r>
            <a:r>
              <a:rPr lang="en-US" b="1" i="1" dirty="0"/>
              <a:t>any</a:t>
            </a:r>
            <a:r>
              <a:rPr lang="en-US" b="1" dirty="0"/>
              <a:t> code you turn in for this class</a:t>
            </a:r>
          </a:p>
          <a:p>
            <a:r>
              <a:rPr lang="en-US" b="1" dirty="0">
                <a:solidFill>
                  <a:srgbClr val="FF0000"/>
                </a:solidFill>
              </a:rPr>
              <a:t>I will use tools that automatically test code for similarity</a:t>
            </a:r>
          </a:p>
        </p:txBody>
      </p:sp>
    </p:spTree>
    <p:extLst>
      <p:ext uri="{BB962C8B-B14F-4D97-AF65-F5344CB8AC3E}">
        <p14:creationId xmlns:p14="http://schemas.microsoft.com/office/powerpoint/2010/main" val="127687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fade">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53CF-4535-40D4-90C9-A650B5D5E408}"/>
              </a:ext>
            </a:extLst>
          </p:cNvPr>
          <p:cNvSpPr>
            <a:spLocks noGrp="1"/>
          </p:cNvSpPr>
          <p:nvPr>
            <p:ph type="title"/>
          </p:nvPr>
        </p:nvSpPr>
        <p:spPr/>
        <p:txBody>
          <a:bodyPr/>
          <a:lstStyle/>
          <a:p>
            <a:r>
              <a:rPr lang="en-US" dirty="0"/>
              <a:t>AI statement</a:t>
            </a:r>
          </a:p>
        </p:txBody>
      </p:sp>
      <p:sp>
        <p:nvSpPr>
          <p:cNvPr id="3" name="Content Placeholder 2">
            <a:extLst>
              <a:ext uri="{FF2B5EF4-FFF2-40B4-BE49-F238E27FC236}">
                <a16:creationId xmlns:a16="http://schemas.microsoft.com/office/drawing/2014/main" id="{74123271-82F1-402A-8AAE-4B942F8BE1D9}"/>
              </a:ext>
            </a:extLst>
          </p:cNvPr>
          <p:cNvSpPr>
            <a:spLocks noGrp="1"/>
          </p:cNvSpPr>
          <p:nvPr>
            <p:ph idx="1"/>
          </p:nvPr>
        </p:nvSpPr>
        <p:spPr/>
        <p:txBody>
          <a:bodyPr>
            <a:normAutofit fontScale="77500" lnSpcReduction="20000"/>
          </a:bodyPr>
          <a:lstStyle/>
          <a:p>
            <a:r>
              <a:rPr lang="en-US" dirty="0"/>
              <a:t>Artificial Intelligence (AI) is any computer system designed to perform a cognitive or behavioral task historically believed to be one only humans can perform. Generative AI is a term used for recent AI systems that generate significant quantities of content such as text, images, audio, or video from a short input prompt, usually text.</a:t>
            </a:r>
          </a:p>
          <a:p>
            <a:r>
              <a:rPr lang="en-US" dirty="0"/>
              <a:t>Although generative AI tools are impressive, they must not be used to write any code that a student is expected to turn in for this class. Generative AI tools may be used to explain existing code or to suggest improvements for code but only </a:t>
            </a:r>
            <a:r>
              <a:rPr lang="en-US" i="1" dirty="0"/>
              <a:t>after</a:t>
            </a:r>
            <a:r>
              <a:rPr lang="en-US" dirty="0"/>
              <a:t> the project or lab in question has been turned in. Students who do not write code themselves have missed the opportunity to gain the skills of logical problem solving and translation to a formal programming language that are essential for computer scientists. Submitting work that includes or is derived from AI-generated materials shall be considered an act of academic dishonesty.</a:t>
            </a:r>
          </a:p>
        </p:txBody>
      </p:sp>
    </p:spTree>
    <p:extLst>
      <p:ext uri="{BB962C8B-B14F-4D97-AF65-F5344CB8AC3E}">
        <p14:creationId xmlns:p14="http://schemas.microsoft.com/office/powerpoint/2010/main" val="159237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charRg st="338" end="96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85000" lnSpcReduction="10000"/>
          </a:bodyPr>
          <a:lstStyle/>
          <a:p>
            <a:r>
              <a:rPr lang="en-US" dirty="0"/>
              <a:t>The University has a continuing commitment to providing access and reasonable accommodations for students with disabilities, including mental health diagnoses and chronic or temporary medical conditions</a:t>
            </a:r>
          </a:p>
          <a:p>
            <a:r>
              <a:rPr lang="en-US" dirty="0"/>
              <a:t>Students who may need accommodations or would like referrals to explore a potential diagnosis are urged to contact Disability Services (DS) as soon as possible</a:t>
            </a:r>
          </a:p>
          <a:p>
            <a:r>
              <a:rPr lang="en-US" dirty="0"/>
              <a:t>DS will facilitate accommodations and assist the instructor in minimizing barriers to provide an accessible educational experience</a:t>
            </a:r>
          </a:p>
          <a:p>
            <a:r>
              <a:rPr lang="en-US" dirty="0"/>
              <a:t>Please contact DS at </a:t>
            </a:r>
            <a:r>
              <a:rPr lang="en-US" u="sng" dirty="0">
                <a:hlinkClick r:id="rId2"/>
              </a:rPr>
              <a:t>DisabilityServices@otterbein.edu</a:t>
            </a:r>
            <a:endParaRPr lang="en-US" dirty="0"/>
          </a:p>
          <a:p>
            <a:r>
              <a:rPr lang="en-US" dirty="0"/>
              <a:t>More info can also be found at </a:t>
            </a:r>
            <a:r>
              <a:rPr lang="en-US" u="sng" dirty="0">
                <a:hlinkClick r:id="rId3"/>
              </a:rPr>
              <a:t>http://www.otterbein.edu/ods</a:t>
            </a:r>
            <a:endParaRPr lang="en-US" u="sng" dirty="0"/>
          </a:p>
          <a:p>
            <a:r>
              <a:rPr lang="en-US" dirty="0"/>
              <a:t>Your instructor is happy to discuss accommodations privately with you as well </a:t>
            </a:r>
            <a:endParaRPr lang="en-US" b="1" dirty="0"/>
          </a:p>
        </p:txBody>
      </p:sp>
    </p:spTree>
    <p:extLst>
      <p:ext uri="{BB962C8B-B14F-4D97-AF65-F5344CB8AC3E}">
        <p14:creationId xmlns:p14="http://schemas.microsoft.com/office/powerpoint/2010/main" val="393686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300188-8301-44AD-B935-9B645D229356}"/>
              </a:ext>
            </a:extLst>
          </p:cNvPr>
          <p:cNvSpPr>
            <a:spLocks noGrp="1"/>
          </p:cNvSpPr>
          <p:nvPr>
            <p:ph type="title"/>
          </p:nvPr>
        </p:nvSpPr>
        <p:spPr/>
        <p:txBody>
          <a:bodyPr/>
          <a:lstStyle/>
          <a:p>
            <a:r>
              <a:rPr lang="en-US" dirty="0"/>
              <a:t>C Basics</a:t>
            </a:r>
          </a:p>
        </p:txBody>
      </p:sp>
      <p:sp>
        <p:nvSpPr>
          <p:cNvPr id="5" name="Text Placeholder 4">
            <a:extLst>
              <a:ext uri="{FF2B5EF4-FFF2-40B4-BE49-F238E27FC236}">
                <a16:creationId xmlns:a16="http://schemas.microsoft.com/office/drawing/2014/main" id="{90759013-D4D3-49EC-8478-994A007572E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85252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in C</a:t>
            </a:r>
          </a:p>
        </p:txBody>
      </p:sp>
      <p:sp>
        <p:nvSpPr>
          <p:cNvPr id="3" name="Content Placeholder 2"/>
          <p:cNvSpPr>
            <a:spLocks noGrp="1"/>
          </p:cNvSpPr>
          <p:nvPr>
            <p:ph idx="1"/>
          </p:nvPr>
        </p:nvSpPr>
        <p:spPr/>
        <p:txBody>
          <a:bodyPr/>
          <a:lstStyle/>
          <a:p>
            <a:r>
              <a:rPr lang="en-US" dirty="0"/>
              <a:t>Basic types in C are similar to those in Java, but there are fewer</a:t>
            </a:r>
          </a:p>
          <a:p>
            <a:endParaRPr lang="en-US" dirty="0"/>
          </a:p>
          <a:p>
            <a:endParaRPr lang="en-US" dirty="0"/>
          </a:p>
          <a:p>
            <a:endParaRPr lang="en-US" dirty="0"/>
          </a:p>
          <a:p>
            <a:endParaRPr lang="en-US" dirty="0"/>
          </a:p>
          <a:p>
            <a:endParaRPr lang="en-US" dirty="0"/>
          </a:p>
          <a:p>
            <a:endParaRPr lang="en-US" dirty="0"/>
          </a:p>
          <a:p>
            <a:r>
              <a:rPr lang="en-US" dirty="0"/>
              <a:t>No built-in Boolean type in C89 (but more about that later)</a:t>
            </a:r>
          </a:p>
        </p:txBody>
      </p:sp>
      <p:graphicFrame>
        <p:nvGraphicFramePr>
          <p:cNvPr id="4" name="Table 3"/>
          <p:cNvGraphicFramePr>
            <a:graphicFrameLocks noGrp="1"/>
          </p:cNvGraphicFramePr>
          <p:nvPr>
            <p:extLst/>
          </p:nvPr>
        </p:nvGraphicFramePr>
        <p:xfrm>
          <a:off x="609600" y="2895601"/>
          <a:ext cx="10972799" cy="2819397"/>
        </p:xfrm>
        <a:graphic>
          <a:graphicData uri="http://schemas.openxmlformats.org/drawingml/2006/table">
            <a:tbl>
              <a:tblPr firstRow="1" bandRow="1">
                <a:tableStyleId>{5C22544A-7EE6-4342-B048-85BDC9FD1C3A}</a:tableStyleId>
              </a:tblPr>
              <a:tblGrid>
                <a:gridCol w="1508008">
                  <a:extLst>
                    <a:ext uri="{9D8B030D-6E8A-4147-A177-3AD203B41FA5}">
                      <a16:colId xmlns:a16="http://schemas.microsoft.com/office/drawing/2014/main" val="20000"/>
                    </a:ext>
                  </a:extLst>
                </a:gridCol>
                <a:gridCol w="5269618">
                  <a:extLst>
                    <a:ext uri="{9D8B030D-6E8A-4147-A177-3AD203B41FA5}">
                      <a16:colId xmlns:a16="http://schemas.microsoft.com/office/drawing/2014/main" val="20001"/>
                    </a:ext>
                  </a:extLst>
                </a:gridCol>
                <a:gridCol w="4195173">
                  <a:extLst>
                    <a:ext uri="{9D8B030D-6E8A-4147-A177-3AD203B41FA5}">
                      <a16:colId xmlns:a16="http://schemas.microsoft.com/office/drawing/2014/main" val="20002"/>
                    </a:ext>
                  </a:extLst>
                </a:gridCol>
              </a:tblGrid>
              <a:tr h="402771">
                <a:tc>
                  <a:txBody>
                    <a:bodyPr/>
                    <a:lstStyle/>
                    <a:p>
                      <a:r>
                        <a:rPr lang="en-US" sz="2000" dirty="0"/>
                        <a:t>Type</a:t>
                      </a:r>
                    </a:p>
                  </a:txBody>
                  <a:tcPr/>
                </a:tc>
                <a:tc>
                  <a:txBody>
                    <a:bodyPr/>
                    <a:lstStyle/>
                    <a:p>
                      <a:r>
                        <a:rPr lang="en-US" sz="2000" dirty="0"/>
                        <a:t>Meaning</a:t>
                      </a:r>
                    </a:p>
                  </a:txBody>
                  <a:tcPr/>
                </a:tc>
                <a:tc>
                  <a:txBody>
                    <a:bodyPr/>
                    <a:lstStyle/>
                    <a:p>
                      <a:r>
                        <a:rPr lang="en-US" sz="2000" dirty="0"/>
                        <a:t>Size</a:t>
                      </a:r>
                    </a:p>
                  </a:txBody>
                  <a:tcPr/>
                </a:tc>
                <a:extLst>
                  <a:ext uri="{0D108BD9-81ED-4DB2-BD59-A6C34878D82A}">
                    <a16:rowId xmlns:a16="http://schemas.microsoft.com/office/drawing/2014/main" val="10000"/>
                  </a:ext>
                </a:extLst>
              </a:tr>
              <a:tr h="402771">
                <a:tc>
                  <a:txBody>
                    <a:bodyPr/>
                    <a:lstStyle/>
                    <a:p>
                      <a:r>
                        <a:rPr lang="en-US" sz="2000" b="1" dirty="0">
                          <a:latin typeface="Courier New" pitchFamily="49" charset="0"/>
                          <a:cs typeface="Courier New" pitchFamily="49" charset="0"/>
                        </a:rPr>
                        <a:t>char</a:t>
                      </a:r>
                    </a:p>
                  </a:txBody>
                  <a:tcPr/>
                </a:tc>
                <a:tc>
                  <a:txBody>
                    <a:bodyPr/>
                    <a:lstStyle/>
                    <a:p>
                      <a:r>
                        <a:rPr lang="en-US" sz="2000" dirty="0"/>
                        <a:t>Smallest</a:t>
                      </a:r>
                      <a:r>
                        <a:rPr lang="en-US" sz="2000" baseline="0" dirty="0"/>
                        <a:t> addressable chunk of memory </a:t>
                      </a:r>
                      <a:endParaRPr lang="en-US" sz="2000" dirty="0"/>
                    </a:p>
                  </a:txBody>
                  <a:tcPr/>
                </a:tc>
                <a:tc>
                  <a:txBody>
                    <a:bodyPr/>
                    <a:lstStyle/>
                    <a:p>
                      <a:r>
                        <a:rPr lang="en-US" sz="2000" dirty="0"/>
                        <a:t>Usually</a:t>
                      </a:r>
                      <a:r>
                        <a:rPr lang="en-US" sz="2000" baseline="0" dirty="0"/>
                        <a:t> 1 byte</a:t>
                      </a:r>
                      <a:endParaRPr lang="en-US" sz="2000" dirty="0"/>
                    </a:p>
                  </a:txBody>
                  <a:tcPr/>
                </a:tc>
                <a:extLst>
                  <a:ext uri="{0D108BD9-81ED-4DB2-BD59-A6C34878D82A}">
                    <a16:rowId xmlns:a16="http://schemas.microsoft.com/office/drawing/2014/main" val="10001"/>
                  </a:ext>
                </a:extLst>
              </a:tr>
              <a:tr h="402771">
                <a:tc>
                  <a:txBody>
                    <a:bodyPr/>
                    <a:lstStyle/>
                    <a:p>
                      <a:r>
                        <a:rPr lang="en-US" sz="2000" b="1" dirty="0">
                          <a:latin typeface="Courier New" pitchFamily="49" charset="0"/>
                          <a:cs typeface="Courier New" pitchFamily="49" charset="0"/>
                        </a:rPr>
                        <a:t>short</a:t>
                      </a:r>
                    </a:p>
                  </a:txBody>
                  <a:tcPr/>
                </a:tc>
                <a:tc>
                  <a:txBody>
                    <a:bodyPr/>
                    <a:lstStyle/>
                    <a:p>
                      <a:r>
                        <a:rPr lang="en-US" sz="2000" dirty="0"/>
                        <a:t>Short</a:t>
                      </a:r>
                      <a:r>
                        <a:rPr lang="en-US" sz="2000" baseline="0" dirty="0"/>
                        <a:t> signed integer type</a:t>
                      </a:r>
                      <a:endParaRPr lang="en-US" sz="2000" dirty="0"/>
                    </a:p>
                  </a:txBody>
                  <a:tcPr/>
                </a:tc>
                <a:tc>
                  <a:txBody>
                    <a:bodyPr/>
                    <a:lstStyle/>
                    <a:p>
                      <a:r>
                        <a:rPr lang="en-US" sz="2000" dirty="0"/>
                        <a:t>At</a:t>
                      </a:r>
                      <a:r>
                        <a:rPr lang="en-US" sz="2000" baseline="0" dirty="0"/>
                        <a:t> least 2 bytes</a:t>
                      </a:r>
                      <a:endParaRPr lang="en-US" sz="2000" dirty="0"/>
                    </a:p>
                  </a:txBody>
                  <a:tcPr/>
                </a:tc>
                <a:extLst>
                  <a:ext uri="{0D108BD9-81ED-4DB2-BD59-A6C34878D82A}">
                    <a16:rowId xmlns:a16="http://schemas.microsoft.com/office/drawing/2014/main" val="10002"/>
                  </a:ext>
                </a:extLst>
              </a:tr>
              <a:tr h="402771">
                <a:tc>
                  <a:txBody>
                    <a:bodyPr/>
                    <a:lstStyle/>
                    <a:p>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tc>
                  <a:txBody>
                    <a:bodyPr/>
                    <a:lstStyle/>
                    <a:p>
                      <a:r>
                        <a:rPr lang="en-US" sz="2000" dirty="0"/>
                        <a:t>Signed</a:t>
                      </a:r>
                      <a:r>
                        <a:rPr lang="en-US" sz="2000" baseline="0" dirty="0"/>
                        <a:t> integer type</a:t>
                      </a:r>
                      <a:endParaRPr lang="en-US" sz="2000" dirty="0"/>
                    </a:p>
                  </a:txBody>
                  <a:tcPr/>
                </a:tc>
                <a:tc>
                  <a:txBody>
                    <a:bodyPr/>
                    <a:lstStyle/>
                    <a:p>
                      <a:r>
                        <a:rPr lang="en-US" sz="2000" dirty="0"/>
                        <a:t>At least 2 bytes, usually 4 bytes</a:t>
                      </a:r>
                    </a:p>
                  </a:txBody>
                  <a:tcPr/>
                </a:tc>
                <a:extLst>
                  <a:ext uri="{0D108BD9-81ED-4DB2-BD59-A6C34878D82A}">
                    <a16:rowId xmlns:a16="http://schemas.microsoft.com/office/drawing/2014/main" val="10003"/>
                  </a:ext>
                </a:extLst>
              </a:tr>
              <a:tr h="402771">
                <a:tc>
                  <a:txBody>
                    <a:bodyPr/>
                    <a:lstStyle/>
                    <a:p>
                      <a:r>
                        <a:rPr lang="en-US" sz="2000" b="1" dirty="0">
                          <a:latin typeface="Courier New" pitchFamily="49" charset="0"/>
                          <a:cs typeface="Courier New" pitchFamily="49" charset="0"/>
                        </a:rPr>
                        <a:t>long</a:t>
                      </a:r>
                    </a:p>
                  </a:txBody>
                  <a:tcPr/>
                </a:tc>
                <a:tc>
                  <a:txBody>
                    <a:bodyPr/>
                    <a:lstStyle/>
                    <a:p>
                      <a:r>
                        <a:rPr lang="en-US" sz="2000" dirty="0"/>
                        <a:t>Long</a:t>
                      </a:r>
                      <a:r>
                        <a:rPr lang="en-US" sz="2000" baseline="0" dirty="0"/>
                        <a:t> signed integer type</a:t>
                      </a:r>
                      <a:endParaRPr lang="en-US" sz="2000" dirty="0"/>
                    </a:p>
                  </a:txBody>
                  <a:tcPr/>
                </a:tc>
                <a:tc>
                  <a:txBody>
                    <a:bodyPr/>
                    <a:lstStyle/>
                    <a:p>
                      <a:r>
                        <a:rPr lang="en-US" sz="2000" dirty="0"/>
                        <a:t>At least 4 bytes</a:t>
                      </a:r>
                    </a:p>
                  </a:txBody>
                  <a:tcPr/>
                </a:tc>
                <a:extLst>
                  <a:ext uri="{0D108BD9-81ED-4DB2-BD59-A6C34878D82A}">
                    <a16:rowId xmlns:a16="http://schemas.microsoft.com/office/drawing/2014/main" val="10004"/>
                  </a:ext>
                </a:extLst>
              </a:tr>
              <a:tr h="402771">
                <a:tc>
                  <a:txBody>
                    <a:bodyPr/>
                    <a:lstStyle/>
                    <a:p>
                      <a:r>
                        <a:rPr lang="en-US" sz="2000" b="1" dirty="0">
                          <a:latin typeface="Courier New" pitchFamily="49" charset="0"/>
                          <a:cs typeface="Courier New" pitchFamily="49" charset="0"/>
                        </a:rPr>
                        <a:t>float</a:t>
                      </a:r>
                    </a:p>
                  </a:txBody>
                  <a:tcPr/>
                </a:tc>
                <a:tc>
                  <a:txBody>
                    <a:bodyPr/>
                    <a:lstStyle/>
                    <a:p>
                      <a:r>
                        <a:rPr lang="en-US" sz="2000" dirty="0"/>
                        <a:t>Single precision</a:t>
                      </a:r>
                      <a:r>
                        <a:rPr lang="en-US" sz="2000" baseline="0" dirty="0"/>
                        <a:t> floating point type</a:t>
                      </a:r>
                      <a:endParaRPr lang="en-US" sz="2000" dirty="0"/>
                    </a:p>
                  </a:txBody>
                  <a:tcPr/>
                </a:tc>
                <a:tc>
                  <a:txBody>
                    <a:bodyPr/>
                    <a:lstStyle/>
                    <a:p>
                      <a:r>
                        <a:rPr lang="en-US" sz="2000" dirty="0"/>
                        <a:t>Usually 4 bytes</a:t>
                      </a:r>
                    </a:p>
                  </a:txBody>
                  <a:tcPr/>
                </a:tc>
                <a:extLst>
                  <a:ext uri="{0D108BD9-81ED-4DB2-BD59-A6C34878D82A}">
                    <a16:rowId xmlns:a16="http://schemas.microsoft.com/office/drawing/2014/main" val="10005"/>
                  </a:ext>
                </a:extLst>
              </a:tr>
              <a:tr h="402771">
                <a:tc>
                  <a:txBody>
                    <a:bodyPr/>
                    <a:lstStyle/>
                    <a:p>
                      <a:r>
                        <a:rPr lang="en-US" sz="2000" b="1" dirty="0">
                          <a:latin typeface="Courier New" pitchFamily="49" charset="0"/>
                          <a:cs typeface="Courier New" pitchFamily="49" charset="0"/>
                        </a:rPr>
                        <a:t>double</a:t>
                      </a:r>
                    </a:p>
                  </a:txBody>
                  <a:tcPr/>
                </a:tc>
                <a:tc>
                  <a:txBody>
                    <a:bodyPr/>
                    <a:lstStyle/>
                    <a:p>
                      <a:r>
                        <a:rPr lang="en-US" sz="2000" dirty="0"/>
                        <a:t>Double precision floating point type</a:t>
                      </a:r>
                    </a:p>
                  </a:txBody>
                  <a:tcPr/>
                </a:tc>
                <a:tc>
                  <a:txBody>
                    <a:bodyPr/>
                    <a:lstStyle/>
                    <a:p>
                      <a:r>
                        <a:rPr lang="en-US" sz="2000" dirty="0"/>
                        <a:t>Usually 8 bytes</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9269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wait, it gets worse …</a:t>
            </a:r>
          </a:p>
        </p:txBody>
      </p:sp>
      <p:sp>
        <p:nvSpPr>
          <p:cNvPr id="3" name="Content Placeholder 2"/>
          <p:cNvSpPr>
            <a:spLocks noGrp="1"/>
          </p:cNvSpPr>
          <p:nvPr>
            <p:ph idx="1"/>
          </p:nvPr>
        </p:nvSpPr>
        <p:spPr>
          <a:xfrm>
            <a:off x="609600" y="1775192"/>
            <a:ext cx="4724400" cy="4854209"/>
          </a:xfrm>
        </p:spPr>
        <p:txBody>
          <a:bodyPr>
            <a:normAutofit/>
          </a:bodyPr>
          <a:lstStyle/>
          <a:p>
            <a:r>
              <a:rPr lang="en-US" dirty="0"/>
              <a:t>Unlike Java, C has signed and unsigned versions of all of its integer types</a:t>
            </a:r>
          </a:p>
          <a:p>
            <a:pPr lvl="1"/>
            <a:r>
              <a:rPr lang="en-US" dirty="0"/>
              <a:t>Perhaps even worse, there's more than one way to specify their names</a:t>
            </a:r>
          </a:p>
        </p:txBody>
      </p:sp>
      <p:graphicFrame>
        <p:nvGraphicFramePr>
          <p:cNvPr id="4" name="Table 3"/>
          <p:cNvGraphicFramePr>
            <a:graphicFrameLocks noGrp="1"/>
          </p:cNvGraphicFramePr>
          <p:nvPr>
            <p:extLst/>
          </p:nvPr>
        </p:nvGraphicFramePr>
        <p:xfrm>
          <a:off x="5029200" y="1752600"/>
          <a:ext cx="6553200" cy="4831077"/>
        </p:xfrm>
        <a:graphic>
          <a:graphicData uri="http://schemas.openxmlformats.org/drawingml/2006/table">
            <a:tbl>
              <a:tblPr firstRow="1" bandRow="1">
                <a:tableStyleId>{5C22544A-7EE6-4342-B048-85BDC9FD1C3A}</a:tableStyleId>
              </a:tblPr>
              <a:tblGrid>
                <a:gridCol w="2919273">
                  <a:extLst>
                    <a:ext uri="{9D8B030D-6E8A-4147-A177-3AD203B41FA5}">
                      <a16:colId xmlns:a16="http://schemas.microsoft.com/office/drawing/2014/main" val="20000"/>
                    </a:ext>
                  </a:extLst>
                </a:gridCol>
                <a:gridCol w="3633927">
                  <a:extLst>
                    <a:ext uri="{9D8B030D-6E8A-4147-A177-3AD203B41FA5}">
                      <a16:colId xmlns:a16="http://schemas.microsoft.com/office/drawing/2014/main" val="20001"/>
                    </a:ext>
                  </a:extLst>
                </a:gridCol>
              </a:tblGrid>
              <a:tr h="402771">
                <a:tc>
                  <a:txBody>
                    <a:bodyPr/>
                    <a:lstStyle/>
                    <a:p>
                      <a:r>
                        <a:rPr lang="en-US" sz="2000" dirty="0"/>
                        <a:t>Type</a:t>
                      </a:r>
                    </a:p>
                  </a:txBody>
                  <a:tcPr/>
                </a:tc>
                <a:tc>
                  <a:txBody>
                    <a:bodyPr/>
                    <a:lstStyle/>
                    <a:p>
                      <a:r>
                        <a:rPr lang="en-US" sz="2000" dirty="0"/>
                        <a:t>Equivalent</a:t>
                      </a:r>
                      <a:r>
                        <a:rPr lang="en-US" sz="2000" baseline="0" dirty="0"/>
                        <a:t> Types</a:t>
                      </a:r>
                      <a:endParaRPr lang="en-US" sz="2000" dirty="0"/>
                    </a:p>
                  </a:txBody>
                  <a:tcPr/>
                </a:tc>
                <a:extLst>
                  <a:ext uri="{0D108BD9-81ED-4DB2-BD59-A6C34878D82A}">
                    <a16:rowId xmlns:a16="http://schemas.microsoft.com/office/drawing/2014/main" val="10000"/>
                  </a:ext>
                </a:extLst>
              </a:tr>
              <a:tr h="402771">
                <a:tc>
                  <a:txBody>
                    <a:bodyPr/>
                    <a:lstStyle/>
                    <a:p>
                      <a:r>
                        <a:rPr lang="en-US" sz="2000" b="1" dirty="0">
                          <a:latin typeface="Courier New" pitchFamily="49" charset="0"/>
                          <a:cs typeface="Courier New" pitchFamily="49" charset="0"/>
                        </a:rPr>
                        <a:t>char</a:t>
                      </a:r>
                    </a:p>
                  </a:txBody>
                  <a:tcPr/>
                </a:tc>
                <a:tc>
                  <a:txBody>
                    <a:bodyPr/>
                    <a:lstStyle/>
                    <a:p>
                      <a:r>
                        <a:rPr lang="en-US" sz="2000" b="1" dirty="0">
                          <a:latin typeface="Courier New" pitchFamily="49" charset="0"/>
                          <a:cs typeface="Courier New" pitchFamily="49" charset="0"/>
                        </a:rPr>
                        <a:t>signed char</a:t>
                      </a:r>
                    </a:p>
                  </a:txBody>
                  <a:tcPr/>
                </a:tc>
                <a:extLst>
                  <a:ext uri="{0D108BD9-81ED-4DB2-BD59-A6C34878D82A}">
                    <a16:rowId xmlns:a16="http://schemas.microsoft.com/office/drawing/2014/main" val="10001"/>
                  </a:ext>
                </a:extLst>
              </a:tr>
              <a:tr h="402771">
                <a:tc>
                  <a:txBody>
                    <a:bodyPr/>
                    <a:lstStyle/>
                    <a:p>
                      <a:r>
                        <a:rPr lang="en-US" sz="2000" b="1" dirty="0">
                          <a:latin typeface="Courier New" pitchFamily="49" charset="0"/>
                          <a:cs typeface="Courier New" pitchFamily="49" charset="0"/>
                        </a:rPr>
                        <a:t>unsigned char</a:t>
                      </a:r>
                    </a:p>
                  </a:txBody>
                  <a:tcPr/>
                </a:tc>
                <a:tc>
                  <a:txBody>
                    <a:bodyPr/>
                    <a:lstStyle/>
                    <a:p>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2"/>
                  </a:ext>
                </a:extLst>
              </a:tr>
              <a:tr h="402771">
                <a:tc>
                  <a:txBody>
                    <a:bodyPr/>
                    <a:lstStyle/>
                    <a:p>
                      <a:r>
                        <a:rPr lang="en-US" sz="2000" b="1" dirty="0">
                          <a:latin typeface="Courier New" pitchFamily="49" charset="0"/>
                          <a:cs typeface="Courier New" pitchFamily="49" charset="0"/>
                        </a:rPr>
                        <a:t>short</a:t>
                      </a:r>
                    </a:p>
                  </a:txBody>
                  <a:tcPr/>
                </a:tc>
                <a:tc>
                  <a:txBody>
                    <a:bodyPr/>
                    <a:lstStyle/>
                    <a:p>
                      <a:r>
                        <a:rPr lang="en-US" sz="2000" b="1" dirty="0">
                          <a:latin typeface="Courier New" pitchFamily="49" charset="0"/>
                          <a:cs typeface="Courier New" pitchFamily="49" charset="0"/>
                        </a:rPr>
                        <a:t>signed</a:t>
                      </a:r>
                      <a:r>
                        <a:rPr lang="en-US" sz="2000" b="1" baseline="0" dirty="0">
                          <a:latin typeface="Courier New" pitchFamily="49" charset="0"/>
                          <a:cs typeface="Courier New" pitchFamily="49" charset="0"/>
                        </a:rPr>
                        <a:t> short</a:t>
                      </a:r>
                    </a:p>
                    <a:p>
                      <a:r>
                        <a:rPr lang="en-US" sz="2000" b="1" baseline="0" dirty="0">
                          <a:latin typeface="Courier New" pitchFamily="49" charset="0"/>
                          <a:cs typeface="Courier New" pitchFamily="49" charset="0"/>
                        </a:rPr>
                        <a:t>short </a:t>
                      </a:r>
                      <a:r>
                        <a:rPr lang="en-US" sz="2000" b="1" baseline="0" dirty="0" err="1">
                          <a:latin typeface="Courier New" pitchFamily="49" charset="0"/>
                          <a:cs typeface="Courier New" pitchFamily="49" charset="0"/>
                        </a:rPr>
                        <a:t>int</a:t>
                      </a:r>
                      <a:endParaRPr lang="en-US" sz="2000" b="1" baseline="0" dirty="0">
                        <a:latin typeface="Courier New" pitchFamily="49" charset="0"/>
                        <a:cs typeface="Courier New" pitchFamily="49" charset="0"/>
                      </a:endParaRPr>
                    </a:p>
                    <a:p>
                      <a:r>
                        <a:rPr lang="en-US" sz="2000" b="1" baseline="0" dirty="0">
                          <a:latin typeface="Courier New" pitchFamily="49" charset="0"/>
                          <a:cs typeface="Courier New" pitchFamily="49" charset="0"/>
                        </a:rPr>
                        <a:t>signed short </a:t>
                      </a:r>
                      <a:r>
                        <a:rPr lang="en-US" sz="2000" b="1" baseline="0"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3"/>
                  </a:ext>
                </a:extLst>
              </a:tr>
              <a:tr h="402771">
                <a:tc>
                  <a:txBody>
                    <a:bodyPr/>
                    <a:lstStyle/>
                    <a:p>
                      <a:r>
                        <a:rPr lang="en-US" sz="2000" b="1" dirty="0">
                          <a:latin typeface="Courier New" pitchFamily="49" charset="0"/>
                          <a:cs typeface="Courier New" pitchFamily="49" charset="0"/>
                        </a:rPr>
                        <a:t>unsigned short</a:t>
                      </a:r>
                    </a:p>
                  </a:txBody>
                  <a:tcPr/>
                </a:tc>
                <a:tc>
                  <a:txBody>
                    <a:bodyPr/>
                    <a:lstStyle/>
                    <a:p>
                      <a:r>
                        <a:rPr lang="en-US" sz="2000" b="1" dirty="0">
                          <a:latin typeface="Courier New" pitchFamily="49" charset="0"/>
                          <a:cs typeface="Courier New" pitchFamily="49" charset="0"/>
                        </a:rPr>
                        <a:t>unsigned short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4"/>
                  </a:ext>
                </a:extLst>
              </a:tr>
              <a:tr h="402771">
                <a:tc>
                  <a:txBody>
                    <a:bodyPr/>
                    <a:lstStyle/>
                    <a:p>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tc>
                  <a:txBody>
                    <a:bodyPr/>
                    <a:lstStyle/>
                    <a:p>
                      <a:r>
                        <a:rPr lang="en-US" sz="2000" b="1" dirty="0">
                          <a:latin typeface="Courier New" pitchFamily="49" charset="0"/>
                          <a:cs typeface="Courier New" pitchFamily="49" charset="0"/>
                        </a:rPr>
                        <a:t>signed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5"/>
                  </a:ext>
                </a:extLst>
              </a:tr>
              <a:tr h="402771">
                <a:tc>
                  <a:txBody>
                    <a:bodyPr/>
                    <a:lstStyle/>
                    <a:p>
                      <a:r>
                        <a:rPr lang="en-US" sz="2000" b="1" dirty="0">
                          <a:latin typeface="Courier New" pitchFamily="49" charset="0"/>
                          <a:cs typeface="Courier New" pitchFamily="49" charset="0"/>
                        </a:rPr>
                        <a:t>unsigned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tc>
                  <a:txBody>
                    <a:bodyPr/>
                    <a:lstStyle/>
                    <a:p>
                      <a:r>
                        <a:rPr lang="en-US" sz="2000" b="1" dirty="0">
                          <a:latin typeface="Courier New" pitchFamily="49" charset="0"/>
                          <a:cs typeface="Courier New" pitchFamily="49" charset="0"/>
                        </a:rPr>
                        <a:t>unsigned</a:t>
                      </a:r>
                    </a:p>
                  </a:txBody>
                  <a:tcPr/>
                </a:tc>
                <a:extLst>
                  <a:ext uri="{0D108BD9-81ED-4DB2-BD59-A6C34878D82A}">
                    <a16:rowId xmlns:a16="http://schemas.microsoft.com/office/drawing/2014/main" val="10006"/>
                  </a:ext>
                </a:extLst>
              </a:tr>
              <a:tr h="402771">
                <a:tc>
                  <a:txBody>
                    <a:bodyPr/>
                    <a:lstStyle/>
                    <a:p>
                      <a:r>
                        <a:rPr lang="en-US" sz="2000" b="1" dirty="0">
                          <a:latin typeface="Courier New" pitchFamily="49" charset="0"/>
                          <a:cs typeface="Courier New" pitchFamily="49" charset="0"/>
                        </a:rPr>
                        <a:t>long</a:t>
                      </a:r>
                    </a:p>
                  </a:txBody>
                  <a:tcPr/>
                </a:tc>
                <a:tc>
                  <a:txBody>
                    <a:bodyPr/>
                    <a:lstStyle/>
                    <a:p>
                      <a:r>
                        <a:rPr lang="en-US" sz="2000" b="1" dirty="0">
                          <a:latin typeface="Courier New" pitchFamily="49" charset="0"/>
                          <a:cs typeface="Courier New" pitchFamily="49" charset="0"/>
                        </a:rPr>
                        <a:t>signed long</a:t>
                      </a:r>
                    </a:p>
                    <a:p>
                      <a:r>
                        <a:rPr lang="en-US" sz="2000" b="1" dirty="0">
                          <a:latin typeface="Courier New" pitchFamily="49" charset="0"/>
                          <a:cs typeface="Courier New" pitchFamily="49" charset="0"/>
                        </a:rPr>
                        <a:t>long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p>
                      <a:r>
                        <a:rPr lang="en-US" sz="2000" b="1" dirty="0">
                          <a:latin typeface="Courier New" pitchFamily="49" charset="0"/>
                          <a:cs typeface="Courier New" pitchFamily="49" charset="0"/>
                        </a:rPr>
                        <a:t>signed long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7"/>
                  </a:ext>
                </a:extLst>
              </a:tr>
              <a:tr h="402771">
                <a:tc>
                  <a:txBody>
                    <a:bodyPr/>
                    <a:lstStyle/>
                    <a:p>
                      <a:r>
                        <a:rPr lang="en-US" sz="2000" b="1" dirty="0">
                          <a:latin typeface="Courier New" pitchFamily="49" charset="0"/>
                          <a:cs typeface="Courier New" pitchFamily="49" charset="0"/>
                        </a:rPr>
                        <a:t>unsigned long</a:t>
                      </a:r>
                    </a:p>
                  </a:txBody>
                  <a:tcPr/>
                </a:tc>
                <a:tc>
                  <a:txBody>
                    <a:bodyPr/>
                    <a:lstStyle/>
                    <a:p>
                      <a:r>
                        <a:rPr lang="en-US" sz="2000" b="1" dirty="0">
                          <a:latin typeface="Courier New" pitchFamily="49" charset="0"/>
                          <a:cs typeface="Courier New" pitchFamily="49" charset="0"/>
                        </a:rPr>
                        <a:t>unsigned long </a:t>
                      </a:r>
                      <a:r>
                        <a:rPr lang="en-US" sz="2000" b="1" dirty="0" err="1">
                          <a:latin typeface="Courier New" pitchFamily="49" charset="0"/>
                          <a:cs typeface="Courier New" pitchFamily="49" charset="0"/>
                        </a:rPr>
                        <a:t>int</a:t>
                      </a:r>
                      <a:endParaRPr lang="en-US" sz="2000" b="1" dirty="0">
                        <a:latin typeface="Courier New" pitchFamily="49" charset="0"/>
                        <a:cs typeface="Courier New" pitchFamily="49" charset="0"/>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4117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yet again worse than that …</a:t>
            </a:r>
          </a:p>
        </p:txBody>
      </p:sp>
      <p:sp>
        <p:nvSpPr>
          <p:cNvPr id="3" name="Content Placeholder 2"/>
          <p:cNvSpPr>
            <a:spLocks noGrp="1"/>
          </p:cNvSpPr>
          <p:nvPr>
            <p:ph idx="1"/>
          </p:nvPr>
        </p:nvSpPr>
        <p:spPr/>
        <p:txBody>
          <a:bodyPr>
            <a:normAutofit lnSpcReduction="10000"/>
          </a:bodyPr>
          <a:lstStyle/>
          <a:p>
            <a:r>
              <a:rPr lang="en-US" dirty="0"/>
              <a:t>There are also types that are officially supported in C99 but may or may not be supported by compilers in C89</a:t>
            </a:r>
          </a:p>
          <a:p>
            <a:endParaRPr lang="en-US" dirty="0"/>
          </a:p>
          <a:p>
            <a:endParaRPr lang="en-US" dirty="0"/>
          </a:p>
          <a:p>
            <a:endParaRPr lang="en-US" dirty="0"/>
          </a:p>
          <a:p>
            <a:endParaRPr lang="en-US" dirty="0"/>
          </a:p>
          <a:p>
            <a:r>
              <a:rPr lang="en-US" dirty="0"/>
              <a:t>Naturally, a </a:t>
            </a:r>
            <a:r>
              <a:rPr lang="en-US" b="1" dirty="0">
                <a:latin typeface="Courier New" pitchFamily="49" charset="0"/>
                <a:cs typeface="Courier New" pitchFamily="49" charset="0"/>
              </a:rPr>
              <a:t>long </a:t>
            </a:r>
            <a:r>
              <a:rPr lang="en-US" b="1" dirty="0" err="1">
                <a:latin typeface="Courier New" pitchFamily="49" charset="0"/>
                <a:cs typeface="Courier New" pitchFamily="49" charset="0"/>
              </a:rPr>
              <a:t>long</a:t>
            </a:r>
            <a:r>
              <a:rPr lang="en-US" dirty="0"/>
              <a:t> can also be written as a </a:t>
            </a:r>
            <a:r>
              <a:rPr lang="en-US" b="1" dirty="0">
                <a:latin typeface="Courier New" pitchFamily="49" charset="0"/>
                <a:cs typeface="Courier New" pitchFamily="49" charset="0"/>
              </a:rPr>
              <a:t>long </a:t>
            </a:r>
            <a:r>
              <a:rPr lang="en-US" b="1" dirty="0" err="1">
                <a:latin typeface="Courier New" pitchFamily="49" charset="0"/>
                <a:cs typeface="Courier New" pitchFamily="49" charset="0"/>
              </a:rPr>
              <a:t>long</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int</a:t>
            </a:r>
            <a:r>
              <a:rPr lang="en-US" dirty="0"/>
              <a:t>, a </a:t>
            </a:r>
            <a:r>
              <a:rPr lang="en-US" b="1" dirty="0">
                <a:latin typeface="Courier New" pitchFamily="49" charset="0"/>
                <a:cs typeface="Courier New" pitchFamily="49" charset="0"/>
              </a:rPr>
              <a:t>signed long </a:t>
            </a:r>
            <a:r>
              <a:rPr lang="en-US" b="1" dirty="0" err="1">
                <a:latin typeface="Courier New" pitchFamily="49" charset="0"/>
                <a:cs typeface="Courier New" pitchFamily="49" charset="0"/>
              </a:rPr>
              <a:t>long</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int</a:t>
            </a:r>
            <a:r>
              <a:rPr lang="en-US" dirty="0"/>
              <a:t> and has siblings </a:t>
            </a:r>
            <a:r>
              <a:rPr lang="en-US" b="1" dirty="0">
                <a:latin typeface="Courier New" pitchFamily="49" charset="0"/>
                <a:cs typeface="Courier New" pitchFamily="49" charset="0"/>
              </a:rPr>
              <a:t>unsigned long </a:t>
            </a:r>
            <a:r>
              <a:rPr lang="en-US" b="1" dirty="0" err="1">
                <a:latin typeface="Courier New" pitchFamily="49" charset="0"/>
                <a:cs typeface="Courier New" pitchFamily="49" charset="0"/>
              </a:rPr>
              <a:t>long</a:t>
            </a:r>
            <a:r>
              <a:rPr lang="en-US" dirty="0"/>
              <a:t> and </a:t>
            </a:r>
            <a:r>
              <a:rPr lang="en-US" b="1" dirty="0">
                <a:latin typeface="Courier New" pitchFamily="49" charset="0"/>
                <a:cs typeface="Courier New" pitchFamily="49" charset="0"/>
              </a:rPr>
              <a:t>unsigned long </a:t>
            </a:r>
            <a:r>
              <a:rPr lang="en-US" b="1" dirty="0" err="1">
                <a:latin typeface="Courier New" pitchFamily="49" charset="0"/>
                <a:cs typeface="Courier New" pitchFamily="49" charset="0"/>
              </a:rPr>
              <a:t>long</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int</a:t>
            </a:r>
            <a:endParaRPr lang="en-US" b="1" dirty="0">
              <a:latin typeface="Courier New" pitchFamily="49" charset="0"/>
              <a:cs typeface="Courier New" pitchFamily="49" charset="0"/>
            </a:endParaRPr>
          </a:p>
        </p:txBody>
      </p:sp>
      <p:graphicFrame>
        <p:nvGraphicFramePr>
          <p:cNvPr id="4" name="Table 3"/>
          <p:cNvGraphicFramePr>
            <a:graphicFrameLocks noGrp="1"/>
          </p:cNvGraphicFramePr>
          <p:nvPr>
            <p:extLst/>
          </p:nvPr>
        </p:nvGraphicFramePr>
        <p:xfrm>
          <a:off x="389572" y="2895600"/>
          <a:ext cx="11116628" cy="1371600"/>
        </p:xfrm>
        <a:graphic>
          <a:graphicData uri="http://schemas.openxmlformats.org/drawingml/2006/table">
            <a:tbl>
              <a:tblPr firstRow="1" bandRow="1">
                <a:tableStyleId>{5C22544A-7EE6-4342-B048-85BDC9FD1C3A}</a:tableStyleId>
              </a:tblPr>
              <a:tblGrid>
                <a:gridCol w="2373630">
                  <a:extLst>
                    <a:ext uri="{9D8B030D-6E8A-4147-A177-3AD203B41FA5}">
                      <a16:colId xmlns:a16="http://schemas.microsoft.com/office/drawing/2014/main" val="20000"/>
                    </a:ext>
                  </a:extLst>
                </a:gridCol>
                <a:gridCol w="5035868">
                  <a:extLst>
                    <a:ext uri="{9D8B030D-6E8A-4147-A177-3AD203B41FA5}">
                      <a16:colId xmlns:a16="http://schemas.microsoft.com/office/drawing/2014/main" val="20001"/>
                    </a:ext>
                  </a:extLst>
                </a:gridCol>
                <a:gridCol w="3707130">
                  <a:extLst>
                    <a:ext uri="{9D8B030D-6E8A-4147-A177-3AD203B41FA5}">
                      <a16:colId xmlns:a16="http://schemas.microsoft.com/office/drawing/2014/main" val="20002"/>
                    </a:ext>
                  </a:extLst>
                </a:gridCol>
              </a:tblGrid>
              <a:tr h="402771">
                <a:tc>
                  <a:txBody>
                    <a:bodyPr/>
                    <a:lstStyle/>
                    <a:p>
                      <a:r>
                        <a:rPr lang="en-US" sz="2400" dirty="0"/>
                        <a:t>Type</a:t>
                      </a:r>
                    </a:p>
                  </a:txBody>
                  <a:tcPr/>
                </a:tc>
                <a:tc>
                  <a:txBody>
                    <a:bodyPr/>
                    <a:lstStyle/>
                    <a:p>
                      <a:r>
                        <a:rPr lang="en-US" sz="2400" dirty="0"/>
                        <a:t>Meaning</a:t>
                      </a:r>
                    </a:p>
                  </a:txBody>
                  <a:tcPr/>
                </a:tc>
                <a:tc>
                  <a:txBody>
                    <a:bodyPr/>
                    <a:lstStyle/>
                    <a:p>
                      <a:r>
                        <a:rPr lang="en-US" sz="2400" dirty="0"/>
                        <a:t>Size</a:t>
                      </a:r>
                    </a:p>
                  </a:txBody>
                  <a:tcPr/>
                </a:tc>
                <a:extLst>
                  <a:ext uri="{0D108BD9-81ED-4DB2-BD59-A6C34878D82A}">
                    <a16:rowId xmlns:a16="http://schemas.microsoft.com/office/drawing/2014/main" val="10000"/>
                  </a:ext>
                </a:extLst>
              </a:tr>
              <a:tr h="402771">
                <a:tc>
                  <a:txBody>
                    <a:bodyPr/>
                    <a:lstStyle/>
                    <a:p>
                      <a:r>
                        <a:rPr lang="en-US" sz="2400" b="1" dirty="0">
                          <a:latin typeface="Courier New" pitchFamily="49" charset="0"/>
                          <a:cs typeface="Courier New" pitchFamily="49" charset="0"/>
                        </a:rPr>
                        <a:t>long long</a:t>
                      </a:r>
                    </a:p>
                  </a:txBody>
                  <a:tcPr/>
                </a:tc>
                <a:tc>
                  <a:txBody>
                    <a:bodyPr/>
                    <a:lstStyle/>
                    <a:p>
                      <a:r>
                        <a:rPr lang="en-US" sz="2400" dirty="0"/>
                        <a:t>Very long signed integer type</a:t>
                      </a:r>
                      <a:r>
                        <a:rPr lang="en-US" sz="2400" baseline="0" dirty="0"/>
                        <a:t> </a:t>
                      </a:r>
                      <a:endParaRPr lang="en-US" sz="2400" dirty="0"/>
                    </a:p>
                  </a:txBody>
                  <a:tcPr/>
                </a:tc>
                <a:tc>
                  <a:txBody>
                    <a:bodyPr/>
                    <a:lstStyle/>
                    <a:p>
                      <a:r>
                        <a:rPr lang="en-US" sz="2400" dirty="0"/>
                        <a:t>At least 8 bytes</a:t>
                      </a:r>
                    </a:p>
                  </a:txBody>
                  <a:tcPr/>
                </a:tc>
                <a:extLst>
                  <a:ext uri="{0D108BD9-81ED-4DB2-BD59-A6C34878D82A}">
                    <a16:rowId xmlns:a16="http://schemas.microsoft.com/office/drawing/2014/main" val="10001"/>
                  </a:ext>
                </a:extLst>
              </a:tr>
              <a:tr h="402771">
                <a:tc>
                  <a:txBody>
                    <a:bodyPr/>
                    <a:lstStyle/>
                    <a:p>
                      <a:r>
                        <a:rPr lang="en-US" sz="2400" b="1" dirty="0">
                          <a:latin typeface="Courier New" pitchFamily="49" charset="0"/>
                          <a:cs typeface="Courier New" pitchFamily="49" charset="0"/>
                        </a:rPr>
                        <a:t>long</a:t>
                      </a:r>
                      <a:r>
                        <a:rPr lang="en-US" sz="2400" b="1" baseline="0" dirty="0">
                          <a:latin typeface="Courier New" pitchFamily="49" charset="0"/>
                          <a:cs typeface="Courier New" pitchFamily="49" charset="0"/>
                        </a:rPr>
                        <a:t> double</a:t>
                      </a:r>
                      <a:endParaRPr lang="en-US" sz="2400" b="1" dirty="0">
                        <a:latin typeface="Courier New" pitchFamily="49" charset="0"/>
                        <a:cs typeface="Courier New" pitchFamily="49" charset="0"/>
                      </a:endParaRPr>
                    </a:p>
                  </a:txBody>
                  <a:tcPr/>
                </a:tc>
                <a:tc>
                  <a:txBody>
                    <a:bodyPr/>
                    <a:lstStyle/>
                    <a:p>
                      <a:r>
                        <a:rPr lang="en-US" sz="2400" dirty="0"/>
                        <a:t>Extended</a:t>
                      </a:r>
                      <a:r>
                        <a:rPr lang="en-US" sz="2400" baseline="0" dirty="0"/>
                        <a:t> </a:t>
                      </a:r>
                      <a:r>
                        <a:rPr lang="en-US" sz="2400" dirty="0"/>
                        <a:t>precision floating point type</a:t>
                      </a:r>
                    </a:p>
                  </a:txBody>
                  <a:tcPr/>
                </a:tc>
                <a:tc>
                  <a:txBody>
                    <a:bodyPr/>
                    <a:lstStyle/>
                    <a:p>
                      <a:r>
                        <a:rPr lang="en-US" sz="2400" dirty="0"/>
                        <a:t>Usually 10 bytes or 16 bytes</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2149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C2EC2-9550-4512-A7F7-B6A85C9E6B7E}"/>
              </a:ext>
            </a:extLst>
          </p:cNvPr>
          <p:cNvSpPr>
            <a:spLocks noGrp="1"/>
          </p:cNvSpPr>
          <p:nvPr>
            <p:ph type="title"/>
          </p:nvPr>
        </p:nvSpPr>
        <p:spPr/>
        <p:txBody>
          <a:bodyPr/>
          <a:lstStyle/>
          <a:p>
            <a:r>
              <a:rPr lang="en-US" dirty="0"/>
              <a:t>Bringing in </a:t>
            </a:r>
            <a:r>
              <a:rPr lang="en-US" dirty="0">
                <a:latin typeface="Courier New" panose="02070309020205020404" pitchFamily="49" charset="0"/>
                <a:cs typeface="Courier New" panose="02070309020205020404" pitchFamily="49" charset="0"/>
              </a:rPr>
              <a:t>bool</a:t>
            </a:r>
          </a:p>
        </p:txBody>
      </p:sp>
      <p:sp>
        <p:nvSpPr>
          <p:cNvPr id="3" name="Content Placeholder 2">
            <a:extLst>
              <a:ext uri="{FF2B5EF4-FFF2-40B4-BE49-F238E27FC236}">
                <a16:creationId xmlns:a16="http://schemas.microsoft.com/office/drawing/2014/main" id="{699F2093-7618-4F53-955F-B3853EC783B2}"/>
              </a:ext>
            </a:extLst>
          </p:cNvPr>
          <p:cNvSpPr>
            <a:spLocks noGrp="1"/>
          </p:cNvSpPr>
          <p:nvPr>
            <p:ph idx="1"/>
          </p:nvPr>
        </p:nvSpPr>
        <p:spPr>
          <a:xfrm>
            <a:off x="609600" y="1775193"/>
            <a:ext cx="10972800" cy="3254007"/>
          </a:xfrm>
        </p:spPr>
        <p:txBody>
          <a:bodyPr>
            <a:normAutofit fontScale="85000" lnSpcReduction="20000"/>
          </a:bodyPr>
          <a:lstStyle/>
          <a:p>
            <a:r>
              <a:rPr lang="en-US" dirty="0"/>
              <a:t>There's a way to define types in C that we'll get into later</a:t>
            </a:r>
          </a:p>
          <a:p>
            <a:r>
              <a:rPr lang="en-US" dirty="0"/>
              <a:t>Someone used it to create a </a:t>
            </a:r>
            <a:r>
              <a:rPr lang="en-US" b="1" dirty="0">
                <a:latin typeface="Courier New" panose="02070309020205020404" pitchFamily="49" charset="0"/>
                <a:cs typeface="Courier New" panose="02070309020205020404" pitchFamily="49" charset="0"/>
              </a:rPr>
              <a:t>bool</a:t>
            </a:r>
            <a:r>
              <a:rPr lang="en-US" dirty="0"/>
              <a:t> type</a:t>
            </a:r>
          </a:p>
          <a:p>
            <a:r>
              <a:rPr lang="en-US" dirty="0"/>
              <a:t>It's not part of the C language, but it's commonly used</a:t>
            </a:r>
          </a:p>
          <a:p>
            <a:r>
              <a:rPr lang="en-US" dirty="0"/>
              <a:t>To use it, put </a:t>
            </a:r>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stdbool.h</a:t>
            </a:r>
            <a:r>
              <a:rPr lang="en-US" b="1" dirty="0">
                <a:latin typeface="Courier New" panose="02070309020205020404" pitchFamily="49" charset="0"/>
                <a:cs typeface="Courier New" panose="02070309020205020404" pitchFamily="49" charset="0"/>
              </a:rPr>
              <a:t>&gt;</a:t>
            </a:r>
            <a:r>
              <a:rPr lang="en-US" dirty="0"/>
              <a:t> at the top of your program</a:t>
            </a:r>
          </a:p>
          <a:p>
            <a:r>
              <a:rPr lang="en-US" dirty="0"/>
              <a:t>Once you do that, you'll have access to the </a:t>
            </a:r>
            <a:r>
              <a:rPr lang="en-US" b="1" dirty="0">
                <a:latin typeface="Courier New" panose="02070309020205020404" pitchFamily="49" charset="0"/>
                <a:cs typeface="Courier New" panose="02070309020205020404" pitchFamily="49" charset="0"/>
              </a:rPr>
              <a:t>bool</a:t>
            </a:r>
            <a:r>
              <a:rPr lang="en-US" dirty="0"/>
              <a:t> type and the constants </a:t>
            </a:r>
            <a:r>
              <a:rPr lang="en-US" b="1" dirty="0">
                <a:latin typeface="Courier New" panose="02070309020205020404" pitchFamily="49" charset="0"/>
                <a:cs typeface="Courier New" panose="02070309020205020404" pitchFamily="49" charset="0"/>
              </a:rPr>
              <a:t>true</a:t>
            </a:r>
            <a:r>
              <a:rPr lang="en-US" dirty="0"/>
              <a:t> and </a:t>
            </a:r>
            <a:r>
              <a:rPr lang="en-US" b="1" dirty="0">
                <a:latin typeface="Courier New" panose="02070309020205020404" pitchFamily="49" charset="0"/>
                <a:cs typeface="Courier New" panose="02070309020205020404" pitchFamily="49" charset="0"/>
              </a:rPr>
              <a:t>false</a:t>
            </a:r>
          </a:p>
          <a:p>
            <a:r>
              <a:rPr lang="en-US" dirty="0"/>
              <a:t>Note that </a:t>
            </a:r>
            <a:r>
              <a:rPr lang="en-US" b="1" dirty="0">
                <a:latin typeface="Courier New" panose="02070309020205020404" pitchFamily="49" charset="0"/>
                <a:cs typeface="Courier New" panose="02070309020205020404" pitchFamily="49" charset="0"/>
              </a:rPr>
              <a:t>bool</a:t>
            </a:r>
            <a:r>
              <a:rPr lang="en-US" dirty="0"/>
              <a:t> is a synonym for </a:t>
            </a:r>
            <a:r>
              <a:rPr lang="en-US" b="1" dirty="0">
                <a:latin typeface="Courier New" panose="02070309020205020404" pitchFamily="49" charset="0"/>
                <a:cs typeface="Courier New" panose="02070309020205020404" pitchFamily="49" charset="0"/>
              </a:rPr>
              <a:t>_Bool</a:t>
            </a:r>
            <a:r>
              <a:rPr lang="en-US" dirty="0"/>
              <a:t>, a special unsigned integer type added in C99</a:t>
            </a:r>
          </a:p>
          <a:p>
            <a:r>
              <a:rPr lang="en-US" dirty="0"/>
              <a:t>The value of </a:t>
            </a:r>
            <a:r>
              <a:rPr lang="en-US" b="1" dirty="0">
                <a:latin typeface="Courier New" panose="02070309020205020404" pitchFamily="49" charset="0"/>
                <a:cs typeface="Courier New" panose="02070309020205020404" pitchFamily="49" charset="0"/>
              </a:rPr>
              <a:t>true</a:t>
            </a:r>
            <a:r>
              <a:rPr lang="en-US" dirty="0"/>
              <a:t> is </a:t>
            </a:r>
            <a:r>
              <a:rPr lang="en-US" b="1" dirty="0">
                <a:latin typeface="Courier New" panose="02070309020205020404" pitchFamily="49" charset="0"/>
                <a:cs typeface="Courier New" panose="02070309020205020404" pitchFamily="49" charset="0"/>
              </a:rPr>
              <a:t>1</a:t>
            </a:r>
            <a:r>
              <a:rPr lang="en-US" dirty="0"/>
              <a:t>, and the value of </a:t>
            </a:r>
            <a:r>
              <a:rPr lang="en-US" b="1" dirty="0">
                <a:latin typeface="Courier New" panose="02070309020205020404" pitchFamily="49" charset="0"/>
                <a:cs typeface="Courier New" panose="02070309020205020404" pitchFamily="49" charset="0"/>
              </a:rPr>
              <a:t>false</a:t>
            </a:r>
            <a:r>
              <a:rPr lang="en-US" dirty="0"/>
              <a:t> is </a:t>
            </a:r>
            <a:r>
              <a:rPr lang="en-US" b="1" dirty="0">
                <a:latin typeface="Courier New" panose="02070309020205020404" pitchFamily="49" charset="0"/>
                <a:cs typeface="Courier New" panose="02070309020205020404" pitchFamily="49" charset="0"/>
              </a:rPr>
              <a:t>0</a:t>
            </a:r>
          </a:p>
        </p:txBody>
      </p:sp>
      <p:sp>
        <p:nvSpPr>
          <p:cNvPr id="4" name="Rectangle 3">
            <a:extLst>
              <a:ext uri="{FF2B5EF4-FFF2-40B4-BE49-F238E27FC236}">
                <a16:creationId xmlns:a16="http://schemas.microsoft.com/office/drawing/2014/main" id="{B1A185B8-0FDF-4602-8CDE-FF89395A5D76}"/>
              </a:ext>
            </a:extLst>
          </p:cNvPr>
          <p:cNvSpPr/>
          <p:nvPr/>
        </p:nvSpPr>
        <p:spPr>
          <a:xfrm>
            <a:off x="609600" y="5029200"/>
            <a:ext cx="10972800" cy="1371600"/>
          </a:xfrm>
          <a:prstGeom prst="rect">
            <a:avLst/>
          </a:prstGeom>
          <a:gradFill>
            <a:gsLst>
              <a:gs pos="0">
                <a:schemeClr val="bg1">
                  <a:lumMod val="95000"/>
                </a:schemeClr>
              </a:gs>
              <a:gs pos="100000">
                <a:schemeClr val="bg1">
                  <a:lumMod val="75000"/>
                </a:schemeClr>
              </a:gs>
            </a:gsLst>
            <a:lin ang="5400000" scaled="0"/>
          </a:gradFill>
        </p:spPr>
        <p:style>
          <a:lnRef idx="1">
            <a:schemeClr val="dk1"/>
          </a:lnRef>
          <a:fillRef idx="2">
            <a:schemeClr val="dk1"/>
          </a:fillRef>
          <a:effectRef idx="1">
            <a:schemeClr val="dk1"/>
          </a:effectRef>
          <a:fontRef idx="minor">
            <a:schemeClr val="dk1"/>
          </a:fontRef>
        </p:style>
        <p:txBody>
          <a:bodyPr rtlCol="0" anchor="ctr">
            <a:normAutofit/>
          </a:bodyPr>
          <a:lstStyle/>
          <a:p>
            <a:r>
              <a:rPr lang="en-US" sz="2800" b="1" dirty="0">
                <a:solidFill>
                  <a:srgbClr val="0070C0"/>
                </a:solidFill>
                <a:latin typeface="Courier New" pitchFamily="49" charset="0"/>
                <a:cs typeface="Courier New" pitchFamily="49" charset="0"/>
              </a:rPr>
              <a:t>bool</a:t>
            </a:r>
            <a:r>
              <a:rPr lang="en-US" sz="2800" b="1" dirty="0">
                <a:latin typeface="Courier New" pitchFamily="49" charset="0"/>
                <a:cs typeface="Courier New" pitchFamily="49" charset="0"/>
              </a:rPr>
              <a:t> value = </a:t>
            </a:r>
            <a:r>
              <a:rPr lang="en-US" sz="2800" b="1" dirty="0">
                <a:solidFill>
                  <a:srgbClr val="0070C0"/>
                </a:solidFill>
                <a:latin typeface="Courier New" pitchFamily="49" charset="0"/>
                <a:cs typeface="Courier New" pitchFamily="49" charset="0"/>
              </a:rPr>
              <a:t>true</a:t>
            </a:r>
            <a:r>
              <a:rPr lang="en-US" sz="2800" b="1" dirty="0">
                <a:latin typeface="Courier New" pitchFamily="49" charset="0"/>
                <a:cs typeface="Courier New" pitchFamily="49" charset="0"/>
              </a:rPr>
              <a:t>;</a:t>
            </a:r>
          </a:p>
          <a:p>
            <a:r>
              <a:rPr lang="en-US" sz="2800" b="1" dirty="0">
                <a:solidFill>
                  <a:srgbClr val="0070C0"/>
                </a:solidFill>
                <a:latin typeface="Courier New" pitchFamily="49" charset="0"/>
                <a:cs typeface="Courier New" pitchFamily="49" charset="0"/>
              </a:rPr>
              <a:t>bool</a:t>
            </a:r>
            <a:r>
              <a:rPr lang="en-US" sz="2800" b="1" dirty="0">
                <a:latin typeface="Courier New" pitchFamily="49" charset="0"/>
                <a:cs typeface="Courier New" pitchFamily="49" charset="0"/>
              </a:rPr>
              <a:t> compare = 4 &lt; 2;</a:t>
            </a:r>
          </a:p>
        </p:txBody>
      </p:sp>
    </p:spTree>
    <p:extLst>
      <p:ext uri="{BB962C8B-B14F-4D97-AF65-F5344CB8AC3E}">
        <p14:creationId xmlns:p14="http://schemas.microsoft.com/office/powerpoint/2010/main" val="77718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Derived types</a:t>
            </a:r>
          </a:p>
        </p:txBody>
      </p:sp>
      <p:sp>
        <p:nvSpPr>
          <p:cNvPr id="3" name="Content Placeholder 2"/>
          <p:cNvSpPr>
            <a:spLocks noGrp="1"/>
          </p:cNvSpPr>
          <p:nvPr>
            <p:ph idx="1"/>
          </p:nvPr>
        </p:nvSpPr>
        <p:spPr/>
        <p:txBody>
          <a:bodyPr numCol="2">
            <a:normAutofit fontScale="92500" lnSpcReduction="10000"/>
          </a:bodyPr>
          <a:lstStyle/>
          <a:p>
            <a:r>
              <a:rPr lang="en-US" dirty="0" err="1"/>
              <a:t>Structs</a:t>
            </a:r>
            <a:endParaRPr lang="en-US" dirty="0"/>
          </a:p>
          <a:p>
            <a:pPr lvl="1"/>
            <a:r>
              <a:rPr lang="en-US" dirty="0"/>
              <a:t>Collections of a fixed set of named items</a:t>
            </a:r>
          </a:p>
          <a:p>
            <a:pPr lvl="1"/>
            <a:r>
              <a:rPr lang="en-US" dirty="0"/>
              <a:t>Similar to a class with no methods and all public members</a:t>
            </a:r>
          </a:p>
          <a:p>
            <a:r>
              <a:rPr lang="en-US" dirty="0"/>
              <a:t>Unions</a:t>
            </a:r>
          </a:p>
          <a:p>
            <a:pPr lvl="1"/>
            <a:r>
              <a:rPr lang="en-US" dirty="0"/>
              <a:t>A set of possible items, but only one of them is stored at a time</a:t>
            </a:r>
          </a:p>
          <a:p>
            <a:pPr lvl="1"/>
            <a:r>
              <a:rPr lang="en-US" dirty="0"/>
              <a:t>Used to conserve memory (but hard to program with)</a:t>
            </a:r>
          </a:p>
          <a:p>
            <a:endParaRPr lang="en-US" dirty="0"/>
          </a:p>
          <a:p>
            <a:r>
              <a:rPr lang="en-US" dirty="0"/>
              <a:t>Arrays</a:t>
            </a:r>
          </a:p>
          <a:p>
            <a:pPr lvl="1"/>
            <a:r>
              <a:rPr lang="en-US" dirty="0"/>
              <a:t>Lists of items of with the same type</a:t>
            </a:r>
          </a:p>
          <a:p>
            <a:pPr lvl="1"/>
            <a:r>
              <a:rPr lang="en-US" dirty="0"/>
              <a:t>Can be indexed with integers</a:t>
            </a:r>
          </a:p>
          <a:p>
            <a:r>
              <a:rPr lang="en-US" dirty="0"/>
              <a:t>Pointers</a:t>
            </a:r>
          </a:p>
          <a:p>
            <a:pPr lvl="1"/>
            <a:r>
              <a:rPr lang="en-US" dirty="0"/>
              <a:t>Types that point at other variables</a:t>
            </a:r>
          </a:p>
          <a:p>
            <a:pPr lvl="1"/>
            <a:r>
              <a:rPr lang="en-US" dirty="0"/>
              <a:t>Contain addresses</a:t>
            </a:r>
          </a:p>
          <a:p>
            <a:pPr lvl="1"/>
            <a:r>
              <a:rPr lang="en-US" dirty="0"/>
              <a:t>Pointer arithmetic is allowed, meaning that you can point at a variable, and then see what value exists 38 bytes later in memory</a:t>
            </a:r>
          </a:p>
        </p:txBody>
      </p:sp>
    </p:spTree>
    <p:extLst>
      <p:ext uri="{BB962C8B-B14F-4D97-AF65-F5344CB8AC3E}">
        <p14:creationId xmlns:p14="http://schemas.microsoft.com/office/powerpoint/2010/main" val="358172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4" name="Chart 3"/>
          <p:cNvGraphicFramePr/>
          <p:nvPr>
            <p:extLst>
              <p:ext uri="{D42A27DB-BD31-4B8C-83A1-F6EECF244321}">
                <p14:modId xmlns:p14="http://schemas.microsoft.com/office/powerpoint/2010/main" val="2728273200"/>
              </p:ext>
            </p:extLst>
          </p:nvPr>
        </p:nvGraphicFramePr>
        <p:xfrm>
          <a:off x="685800" y="1408176"/>
          <a:ext cx="10896600" cy="54498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World</a:t>
            </a:r>
          </a:p>
        </p:txBody>
      </p:sp>
      <p:sp>
        <p:nvSpPr>
          <p:cNvPr id="3" name="Content Placeholder 2"/>
          <p:cNvSpPr>
            <a:spLocks noGrp="1"/>
          </p:cNvSpPr>
          <p:nvPr>
            <p:ph idx="1"/>
          </p:nvPr>
        </p:nvSpPr>
        <p:spPr/>
        <p:txBody>
          <a:bodyPr/>
          <a:lstStyle/>
          <a:p>
            <a:r>
              <a:rPr lang="en-US" dirty="0"/>
              <a:t>The standard Hello World program is simpler in C, since no surrounding class is needed</a:t>
            </a:r>
          </a:p>
        </p:txBody>
      </p:sp>
      <p:sp>
        <p:nvSpPr>
          <p:cNvPr id="4" name="Rectangle 3"/>
          <p:cNvSpPr/>
          <p:nvPr/>
        </p:nvSpPr>
        <p:spPr>
          <a:xfrm>
            <a:off x="609600" y="3200400"/>
            <a:ext cx="10972800" cy="2971800"/>
          </a:xfrm>
          <a:prstGeom prst="rect">
            <a:avLst/>
          </a:prstGeom>
          <a:gradFill>
            <a:gsLst>
              <a:gs pos="0">
                <a:schemeClr val="bg1">
                  <a:lumMod val="95000"/>
                </a:schemeClr>
              </a:gs>
              <a:gs pos="100000">
                <a:schemeClr val="bg1">
                  <a:lumMod val="75000"/>
                </a:schemeClr>
              </a:gs>
            </a:gsLst>
            <a:lin ang="5400000" scaled="0"/>
          </a:gradFill>
        </p:spPr>
        <p:style>
          <a:lnRef idx="1">
            <a:schemeClr val="dk1"/>
          </a:lnRef>
          <a:fillRef idx="2">
            <a:schemeClr val="dk1"/>
          </a:fillRef>
          <a:effectRef idx="1">
            <a:schemeClr val="dk1"/>
          </a:effectRef>
          <a:fontRef idx="minor">
            <a:schemeClr val="dk1"/>
          </a:fontRef>
        </p:style>
        <p:txBody>
          <a:bodyPr rtlCol="0" anchor="ctr"/>
          <a:lstStyle/>
          <a:p>
            <a:r>
              <a:rPr lang="en-US" sz="2800" b="1" dirty="0">
                <a:solidFill>
                  <a:srgbClr val="7030A0"/>
                </a:solidFill>
                <a:latin typeface="Courier New" pitchFamily="49" charset="0"/>
                <a:cs typeface="Courier New" pitchFamily="49" charset="0"/>
              </a:rPr>
              <a:t>#include &lt;</a:t>
            </a:r>
            <a:r>
              <a:rPr lang="en-US" sz="2800" b="1" dirty="0" err="1">
                <a:solidFill>
                  <a:srgbClr val="7030A0"/>
                </a:solidFill>
                <a:latin typeface="Courier New" pitchFamily="49" charset="0"/>
                <a:cs typeface="Courier New" pitchFamily="49" charset="0"/>
              </a:rPr>
              <a:t>stdio.h</a:t>
            </a:r>
            <a:r>
              <a:rPr lang="en-US" sz="2800" b="1" dirty="0">
                <a:solidFill>
                  <a:srgbClr val="7030A0"/>
                </a:solidFill>
                <a:latin typeface="Courier New" pitchFamily="49" charset="0"/>
                <a:cs typeface="Courier New" pitchFamily="49" charset="0"/>
              </a:rPr>
              <a:t>&gt;</a:t>
            </a:r>
          </a:p>
          <a:p>
            <a:endParaRPr lang="en-US" sz="2800" b="1" dirty="0">
              <a:latin typeface="Courier New" pitchFamily="49" charset="0"/>
              <a:cs typeface="Courier New" pitchFamily="49" charset="0"/>
            </a:endParaRPr>
          </a:p>
          <a:p>
            <a:r>
              <a:rPr lang="en-US" sz="2800" b="1" dirty="0" err="1">
                <a:solidFill>
                  <a:srgbClr val="0070C0"/>
                </a:solidFill>
                <a:latin typeface="Courier New" pitchFamily="49" charset="0"/>
                <a:cs typeface="Courier New" pitchFamily="49" charset="0"/>
              </a:rPr>
              <a:t>int</a:t>
            </a:r>
            <a:r>
              <a:rPr lang="en-US" sz="2800" b="1" dirty="0">
                <a:latin typeface="Courier New" pitchFamily="49" charset="0"/>
                <a:cs typeface="Courier New" pitchFamily="49" charset="0"/>
              </a:rPr>
              <a:t> main()</a:t>
            </a:r>
          </a:p>
          <a:p>
            <a:r>
              <a:rPr lang="en-US" sz="2800" b="1" dirty="0">
                <a:latin typeface="Courier New" pitchFamily="49" charset="0"/>
                <a:cs typeface="Courier New" pitchFamily="49" charset="0"/>
              </a:rPr>
              <a:t>{</a:t>
            </a:r>
          </a:p>
          <a:p>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a:t>
            </a:r>
            <a:r>
              <a:rPr lang="en-US" sz="2800" b="1" dirty="0">
                <a:solidFill>
                  <a:srgbClr val="C00000"/>
                </a:solidFill>
                <a:latin typeface="Courier New" pitchFamily="49" charset="0"/>
                <a:cs typeface="Courier New" pitchFamily="49" charset="0"/>
              </a:rPr>
              <a:t>"Hello, </a:t>
            </a:r>
            <a:r>
              <a:rPr lang="en-US" sz="2800" b="1">
                <a:solidFill>
                  <a:srgbClr val="C00000"/>
                </a:solidFill>
                <a:latin typeface="Courier New" pitchFamily="49" charset="0"/>
                <a:cs typeface="Courier New" pitchFamily="49" charset="0"/>
              </a:rPr>
              <a:t>World!\n"</a:t>
            </a:r>
            <a:r>
              <a:rPr lang="en-US" sz="2800" b="1">
                <a:latin typeface="Courier New" pitchFamily="49" charset="0"/>
                <a:cs typeface="Courier New" pitchFamily="49" charset="0"/>
              </a:rPr>
              <a:t>);</a:t>
            </a:r>
            <a:endParaRPr lang="en-US" sz="2800" b="1" dirty="0">
              <a:latin typeface="Courier New" pitchFamily="49" charset="0"/>
              <a:cs typeface="Courier New" pitchFamily="49" charset="0"/>
            </a:endParaRPr>
          </a:p>
          <a:p>
            <a:r>
              <a:rPr lang="en-US" sz="2800" b="1" dirty="0">
                <a:latin typeface="Courier New" pitchFamily="49" charset="0"/>
                <a:cs typeface="Courier New" pitchFamily="49" charset="0"/>
              </a:rPr>
              <a:t>	</a:t>
            </a:r>
            <a:r>
              <a:rPr lang="en-US" sz="2800" b="1" dirty="0">
                <a:solidFill>
                  <a:srgbClr val="0070C0"/>
                </a:solidFill>
                <a:latin typeface="Courier New" pitchFamily="49" charset="0"/>
                <a:cs typeface="Courier New" pitchFamily="49" charset="0"/>
              </a:rPr>
              <a:t>return</a:t>
            </a:r>
            <a:r>
              <a:rPr lang="en-US" sz="2800" b="1" dirty="0">
                <a:latin typeface="Courier New" pitchFamily="49" charset="0"/>
                <a:cs typeface="Courier New" pitchFamily="49" charset="0"/>
              </a:rPr>
              <a:t> 0;</a:t>
            </a:r>
          </a:p>
          <a:p>
            <a:r>
              <a:rPr lang="en-US" sz="2800" b="1" dirty="0">
                <a:latin typeface="Courier New" pitchFamily="49" charset="0"/>
                <a:cs typeface="Courier New" pitchFamily="49" charset="0"/>
              </a:rPr>
              <a:t>}</a:t>
            </a:r>
          </a:p>
        </p:txBody>
      </p:sp>
    </p:spTree>
    <p:extLst>
      <p:ext uri="{BB962C8B-B14F-4D97-AF65-F5344CB8AC3E}">
        <p14:creationId xmlns:p14="http://schemas.microsoft.com/office/powerpoint/2010/main" val="317610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Includes</a:t>
            </a:r>
          </a:p>
        </p:txBody>
      </p:sp>
      <p:sp>
        <p:nvSpPr>
          <p:cNvPr id="3" name="Content Placeholder 2"/>
          <p:cNvSpPr>
            <a:spLocks noGrp="1"/>
          </p:cNvSpPr>
          <p:nvPr>
            <p:ph idx="1"/>
          </p:nvPr>
        </p:nvSpPr>
        <p:spPr/>
        <p:txBody>
          <a:bodyPr>
            <a:normAutofit lnSpcReduction="10000"/>
          </a:bodyPr>
          <a:lstStyle/>
          <a:p>
            <a:r>
              <a:rPr lang="en-US" dirty="0"/>
              <a:t>Libraries written by other people (and eventually code you've written yourself) can be used in your program using the </a:t>
            </a:r>
            <a:r>
              <a:rPr lang="en-US" b="1" dirty="0">
                <a:latin typeface="Courier New" pitchFamily="49" charset="0"/>
                <a:cs typeface="Courier New" pitchFamily="49" charset="0"/>
              </a:rPr>
              <a:t>#include</a:t>
            </a:r>
            <a:r>
              <a:rPr lang="en-US" dirty="0"/>
              <a:t> directive</a:t>
            </a:r>
          </a:p>
          <a:p>
            <a:pPr lvl="1"/>
            <a:r>
              <a:rPr lang="en-US" dirty="0"/>
              <a:t>Only include header files (</a:t>
            </a:r>
            <a:r>
              <a:rPr lang="en-US" b="1" dirty="0">
                <a:latin typeface="Courier New" pitchFamily="49" charset="0"/>
                <a:cs typeface="Courier New" pitchFamily="49" charset="0"/>
              </a:rPr>
              <a:t>.h</a:t>
            </a:r>
            <a:r>
              <a:rPr lang="en-US" dirty="0"/>
              <a:t> extension)</a:t>
            </a:r>
          </a:p>
          <a:p>
            <a:pPr lvl="1"/>
            <a:r>
              <a:rPr lang="en-US" b="1" dirty="0" err="1">
                <a:latin typeface="Courier New" pitchFamily="49" charset="0"/>
                <a:cs typeface="Courier New" pitchFamily="49" charset="0"/>
              </a:rPr>
              <a:t>stdio.h</a:t>
            </a:r>
            <a:r>
              <a:rPr lang="en-US" dirty="0"/>
              <a:t> is the header for basic input and output methods</a:t>
            </a:r>
          </a:p>
          <a:p>
            <a:r>
              <a:rPr lang="en-US" dirty="0"/>
              <a:t>Standard libraries are specified in angle brackets: </a:t>
            </a:r>
            <a:r>
              <a:rPr lang="en-US" b="1" dirty="0">
                <a:latin typeface="Courier New" pitchFamily="49" charset="0"/>
                <a:cs typeface="Courier New" pitchFamily="49" charset="0"/>
              </a:rPr>
              <a:t>&lt;</a:t>
            </a:r>
            <a:r>
              <a:rPr lang="en-US" b="1" dirty="0" err="1">
                <a:latin typeface="Courier New" pitchFamily="49" charset="0"/>
                <a:cs typeface="Courier New" pitchFamily="49" charset="0"/>
              </a:rPr>
              <a:t>stdio.h</a:t>
            </a:r>
            <a:r>
              <a:rPr lang="en-US" b="1" dirty="0">
                <a:latin typeface="Courier New" pitchFamily="49" charset="0"/>
                <a:cs typeface="Courier New" pitchFamily="49" charset="0"/>
              </a:rPr>
              <a:t>&gt;</a:t>
            </a:r>
          </a:p>
          <a:p>
            <a:r>
              <a:rPr lang="en-US" dirty="0"/>
              <a:t>Local files are specified in quotes: </a:t>
            </a:r>
            <a:r>
              <a:rPr lang="en-US" b="1" dirty="0">
                <a:latin typeface="Courier New" pitchFamily="49" charset="0"/>
                <a:cs typeface="Courier New" pitchFamily="49" charset="0"/>
              </a:rPr>
              <a:t>"</a:t>
            </a:r>
            <a:r>
              <a:rPr lang="en-US" b="1" dirty="0" err="1">
                <a:latin typeface="Courier New" pitchFamily="49" charset="0"/>
                <a:cs typeface="Courier New" pitchFamily="49" charset="0"/>
              </a:rPr>
              <a:t>mycode.h</a:t>
            </a:r>
            <a:r>
              <a:rPr lang="en-US" b="1" dirty="0">
                <a:latin typeface="Courier New" pitchFamily="49" charset="0"/>
                <a:cs typeface="Courier New" pitchFamily="49" charset="0"/>
              </a:rPr>
              <a:t>"</a:t>
            </a:r>
          </a:p>
          <a:p>
            <a:r>
              <a:rPr lang="en-US" dirty="0"/>
              <a:t>It's legal to put </a:t>
            </a:r>
            <a:r>
              <a:rPr lang="en-US" b="1" dirty="0">
                <a:latin typeface="Courier New" pitchFamily="49" charset="0"/>
                <a:cs typeface="Courier New" pitchFamily="49" charset="0"/>
              </a:rPr>
              <a:t>#include</a:t>
            </a:r>
            <a:r>
              <a:rPr lang="en-US" dirty="0"/>
              <a:t> directives anywhere in the code, but it's good style to put them at the top</a:t>
            </a:r>
          </a:p>
        </p:txBody>
      </p:sp>
    </p:spTree>
    <p:extLst>
      <p:ext uri="{BB962C8B-B14F-4D97-AF65-F5344CB8AC3E}">
        <p14:creationId xmlns:p14="http://schemas.microsoft.com/office/powerpoint/2010/main" val="398351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itchFamily="49" charset="0"/>
                <a:cs typeface="Courier New" pitchFamily="49" charset="0"/>
              </a:rPr>
              <a:t>main()</a:t>
            </a:r>
            <a:r>
              <a:rPr lang="en-US" dirty="0"/>
              <a:t> function</a:t>
            </a:r>
          </a:p>
        </p:txBody>
      </p:sp>
      <p:sp>
        <p:nvSpPr>
          <p:cNvPr id="3" name="Content Placeholder 2"/>
          <p:cNvSpPr>
            <a:spLocks noGrp="1"/>
          </p:cNvSpPr>
          <p:nvPr>
            <p:ph idx="1"/>
          </p:nvPr>
        </p:nvSpPr>
        <p:spPr/>
        <p:txBody>
          <a:bodyPr>
            <a:normAutofit/>
          </a:bodyPr>
          <a:lstStyle/>
          <a:p>
            <a:r>
              <a:rPr lang="en-US" dirty="0"/>
              <a:t>Executable code in C is inside of </a:t>
            </a:r>
            <a:r>
              <a:rPr lang="en-US" b="1" dirty="0"/>
              <a:t>functions</a:t>
            </a:r>
          </a:p>
          <a:p>
            <a:pPr lvl="1"/>
            <a:r>
              <a:rPr lang="en-US" dirty="0"/>
              <a:t>Functions are similar to methods in Java</a:t>
            </a:r>
          </a:p>
          <a:p>
            <a:pPr lvl="1"/>
            <a:r>
              <a:rPr lang="en-US" dirty="0"/>
              <a:t>Think of them as static methods, since none of them are in an object</a:t>
            </a:r>
          </a:p>
          <a:p>
            <a:r>
              <a:rPr lang="en-US" dirty="0"/>
              <a:t>Execution starts at the </a:t>
            </a:r>
            <a:r>
              <a:rPr lang="en-US" b="1" dirty="0">
                <a:latin typeface="Courier New" pitchFamily="49" charset="0"/>
                <a:cs typeface="Courier New" pitchFamily="49" charset="0"/>
              </a:rPr>
              <a:t>main()</a:t>
            </a:r>
            <a:r>
              <a:rPr lang="en-US" dirty="0"/>
              <a:t> function</a:t>
            </a:r>
          </a:p>
          <a:p>
            <a:r>
              <a:rPr lang="en-US" dirty="0"/>
              <a:t>Traditionally, the </a:t>
            </a:r>
            <a:r>
              <a:rPr lang="en-US" b="1" dirty="0">
                <a:latin typeface="Courier New" pitchFamily="49" charset="0"/>
                <a:cs typeface="Courier New" pitchFamily="49" charset="0"/>
              </a:rPr>
              <a:t>main</a:t>
            </a:r>
            <a:r>
              <a:rPr lang="en-US" b="1">
                <a:latin typeface="Courier New" pitchFamily="49" charset="0"/>
                <a:cs typeface="Courier New" pitchFamily="49" charset="0"/>
              </a:rPr>
              <a:t>()</a:t>
            </a:r>
            <a:r>
              <a:rPr lang="en-US"/>
              <a:t> function </a:t>
            </a:r>
            <a:r>
              <a:rPr lang="en-US" dirty="0"/>
              <a:t>has the </a:t>
            </a:r>
            <a:r>
              <a:rPr lang="en-US" b="1" dirty="0" err="1">
                <a:latin typeface="Courier New" pitchFamily="49" charset="0"/>
                <a:cs typeface="Courier New" pitchFamily="49" charset="0"/>
              </a:rPr>
              <a:t>int</a:t>
            </a:r>
            <a:r>
              <a:rPr lang="en-US" dirty="0"/>
              <a:t> return type and returns </a:t>
            </a:r>
            <a:r>
              <a:rPr lang="en-US" b="1" dirty="0">
                <a:latin typeface="Courier New" pitchFamily="49" charset="0"/>
                <a:cs typeface="Courier New" pitchFamily="49" charset="0"/>
              </a:rPr>
              <a:t>0</a:t>
            </a:r>
            <a:r>
              <a:rPr lang="en-US" dirty="0"/>
              <a:t> at the end</a:t>
            </a:r>
          </a:p>
          <a:p>
            <a:pPr lvl="1"/>
            <a:r>
              <a:rPr lang="en-US" dirty="0"/>
              <a:t>A value of </a:t>
            </a:r>
            <a:r>
              <a:rPr lang="en-US" b="1" dirty="0">
                <a:latin typeface="Courier New" pitchFamily="49" charset="0"/>
                <a:cs typeface="Courier New" pitchFamily="49" charset="0"/>
              </a:rPr>
              <a:t>0</a:t>
            </a:r>
            <a:r>
              <a:rPr lang="en-US" dirty="0"/>
              <a:t> tells the OS that the program exited without error</a:t>
            </a:r>
          </a:p>
          <a:p>
            <a:pPr lvl="1"/>
            <a:r>
              <a:rPr lang="en-US" dirty="0"/>
              <a:t>Some people prefer a </a:t>
            </a:r>
            <a:r>
              <a:rPr lang="en-US" b="1" dirty="0">
                <a:latin typeface="Courier New" pitchFamily="49" charset="0"/>
                <a:cs typeface="Courier New" pitchFamily="49" charset="0"/>
              </a:rPr>
              <a:t>main()</a:t>
            </a:r>
            <a:r>
              <a:rPr lang="en-US" dirty="0"/>
              <a:t> with </a:t>
            </a:r>
            <a:r>
              <a:rPr lang="en-US" b="1" dirty="0">
                <a:latin typeface="Courier New" pitchFamily="49" charset="0"/>
                <a:cs typeface="Courier New" pitchFamily="49" charset="0"/>
              </a:rPr>
              <a:t>void</a:t>
            </a:r>
            <a:r>
              <a:rPr lang="en-US" dirty="0"/>
              <a:t> as its return type</a:t>
            </a:r>
          </a:p>
        </p:txBody>
      </p:sp>
    </p:spTree>
    <p:extLst>
      <p:ext uri="{BB962C8B-B14F-4D97-AF65-F5344CB8AC3E}">
        <p14:creationId xmlns:p14="http://schemas.microsoft.com/office/powerpoint/2010/main" val="331775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itchFamily="49" charset="0"/>
                <a:cs typeface="Courier New" pitchFamily="49" charset="0"/>
              </a:rPr>
              <a:t>printf</a:t>
            </a:r>
            <a:r>
              <a:rPr lang="en-US" dirty="0">
                <a:latin typeface="Courier New" pitchFamily="49" charset="0"/>
                <a:cs typeface="Courier New" pitchFamily="49" charset="0"/>
              </a:rPr>
              <a:t>()</a:t>
            </a:r>
            <a:r>
              <a:rPr lang="en-US" dirty="0"/>
              <a:t> function</a:t>
            </a:r>
          </a:p>
        </p:txBody>
      </p:sp>
      <p:sp>
        <p:nvSpPr>
          <p:cNvPr id="3" name="Content Placeholder 2"/>
          <p:cNvSpPr>
            <a:spLocks noGrp="1"/>
          </p:cNvSpPr>
          <p:nvPr>
            <p:ph idx="1"/>
          </p:nvPr>
        </p:nvSpPr>
        <p:spPr>
          <a:xfrm>
            <a:off x="609600" y="1775192"/>
            <a:ext cx="10972800" cy="3254009"/>
          </a:xfrm>
        </p:spPr>
        <p:txBody>
          <a:bodyPr>
            <a:normAutofit fontScale="92500" lnSpcReduction="10000"/>
          </a:bodyPr>
          <a:lstStyle/>
          <a:p>
            <a:r>
              <a:rPr lang="en-US" dirty="0"/>
              <a:t>The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dirty="0"/>
              <a:t> function is the classic console output function in C</a:t>
            </a:r>
          </a:p>
          <a:p>
            <a:r>
              <a:rPr lang="en-US" dirty="0"/>
              <a:t>It always prints out a string</a:t>
            </a:r>
          </a:p>
          <a:p>
            <a:r>
              <a:rPr lang="en-US" dirty="0"/>
              <a:t>The string can have special control characters inside of it that are used to print numbers or other strings, all with specified formatting</a:t>
            </a:r>
          </a:p>
          <a:p>
            <a:r>
              <a:rPr lang="en-US" dirty="0"/>
              <a:t>Any number of arguments can be given after the initial string, provided that there is a format </a:t>
            </a:r>
            <a:r>
              <a:rPr lang="en-US" dirty="0" err="1"/>
              <a:t>specifier</a:t>
            </a:r>
            <a:r>
              <a:rPr lang="en-US" dirty="0"/>
              <a:t> for each one</a:t>
            </a:r>
          </a:p>
        </p:txBody>
      </p:sp>
      <p:sp>
        <p:nvSpPr>
          <p:cNvPr id="4" name="Rectangle 3"/>
          <p:cNvSpPr/>
          <p:nvPr/>
        </p:nvSpPr>
        <p:spPr>
          <a:xfrm>
            <a:off x="609600" y="4876800"/>
            <a:ext cx="10972800" cy="1219200"/>
          </a:xfrm>
          <a:prstGeom prst="rect">
            <a:avLst/>
          </a:prstGeom>
          <a:gradFill>
            <a:gsLst>
              <a:gs pos="0">
                <a:schemeClr val="bg1">
                  <a:lumMod val="95000"/>
                </a:schemeClr>
              </a:gs>
              <a:gs pos="100000">
                <a:schemeClr val="bg1">
                  <a:lumMod val="75000"/>
                </a:schemeClr>
              </a:gs>
            </a:gsLst>
            <a:lin ang="5400000" scaled="0"/>
          </a:gradFill>
        </p:spPr>
        <p:style>
          <a:lnRef idx="1">
            <a:schemeClr val="dk1"/>
          </a:lnRef>
          <a:fillRef idx="2">
            <a:schemeClr val="dk1"/>
          </a:fillRef>
          <a:effectRef idx="1">
            <a:schemeClr val="dk1"/>
          </a:effectRef>
          <a:fontRef idx="minor">
            <a:schemeClr val="dk1"/>
          </a:fontRef>
        </p:style>
        <p:txBody>
          <a:bodyPr rtlCol="0" anchor="ctr"/>
          <a:lstStyle/>
          <a:p>
            <a:r>
              <a:rPr lang="en-US" sz="3200" b="1" dirty="0" err="1">
                <a:latin typeface="Courier New" pitchFamily="49" charset="0"/>
                <a:cs typeface="Courier New" pitchFamily="49" charset="0"/>
              </a:rPr>
              <a:t>printf</a:t>
            </a:r>
            <a:r>
              <a:rPr lang="en-US" sz="3200" b="1" dirty="0">
                <a:latin typeface="Courier New" pitchFamily="49" charset="0"/>
                <a:cs typeface="Courier New" pitchFamily="49" charset="0"/>
              </a:rPr>
              <a:t>(</a:t>
            </a:r>
            <a:r>
              <a:rPr lang="en-US" sz="3200" b="1" dirty="0">
                <a:solidFill>
                  <a:srgbClr val="C00000"/>
                </a:solidFill>
                <a:latin typeface="Courier New" pitchFamily="49" charset="0"/>
                <a:cs typeface="Courier New" pitchFamily="49" charset="0"/>
              </a:rPr>
              <a:t>"%d fish, %f fish"</a:t>
            </a:r>
            <a:r>
              <a:rPr lang="en-US" sz="3200" b="1" dirty="0">
                <a:solidFill>
                  <a:schemeClr val="tx1"/>
                </a:solidFill>
                <a:latin typeface="Courier New" pitchFamily="49" charset="0"/>
                <a:cs typeface="Courier New" pitchFamily="49" charset="0"/>
              </a:rPr>
              <a:t>, 1, 2.0</a:t>
            </a:r>
            <a:r>
              <a:rPr lang="en-US" sz="3200" b="1" dirty="0">
                <a:latin typeface="Courier New" pitchFamily="49" charset="0"/>
                <a:cs typeface="Courier New" pitchFamily="49" charset="0"/>
              </a:rPr>
              <a:t>);</a:t>
            </a:r>
          </a:p>
          <a:p>
            <a:r>
              <a:rPr lang="en-US" sz="3200" b="1" dirty="0" err="1">
                <a:latin typeface="Courier New" pitchFamily="49" charset="0"/>
                <a:cs typeface="Courier New" pitchFamily="49" charset="0"/>
              </a:rPr>
              <a:t>printf</a:t>
            </a:r>
            <a:r>
              <a:rPr lang="en-US" sz="3200" b="1" dirty="0">
                <a:latin typeface="Courier New" pitchFamily="49" charset="0"/>
                <a:cs typeface="Courier New" pitchFamily="49" charset="0"/>
              </a:rPr>
              <a:t>(</a:t>
            </a:r>
            <a:r>
              <a:rPr lang="en-US" sz="3200" b="1" dirty="0">
                <a:solidFill>
                  <a:srgbClr val="C00000"/>
                </a:solidFill>
                <a:latin typeface="Courier New" pitchFamily="49" charset="0"/>
                <a:cs typeface="Courier New" pitchFamily="49" charset="0"/>
              </a:rPr>
              <a:t>"%s in socks"</a:t>
            </a:r>
            <a:r>
              <a:rPr lang="en-US" sz="3200" b="1" dirty="0">
                <a:solidFill>
                  <a:schemeClr val="tx1"/>
                </a:solidFill>
                <a:latin typeface="Courier New" pitchFamily="49" charset="0"/>
                <a:cs typeface="Courier New" pitchFamily="49" charset="0"/>
              </a:rPr>
              <a:t>, </a:t>
            </a:r>
            <a:r>
              <a:rPr lang="en-US" sz="3200" b="1" dirty="0">
                <a:solidFill>
                  <a:srgbClr val="C00000"/>
                </a:solidFill>
                <a:latin typeface="Courier New" pitchFamily="49" charset="0"/>
                <a:cs typeface="Courier New" pitchFamily="49" charset="0"/>
              </a:rPr>
              <a:t>"fox"</a:t>
            </a:r>
            <a:r>
              <a:rPr lang="en-US" sz="3200" b="1" dirty="0">
                <a:latin typeface="Courier New" pitchFamily="49" charset="0"/>
                <a:cs typeface="Courier New" pitchFamily="49" charset="0"/>
              </a:rPr>
              <a:t>);</a:t>
            </a:r>
          </a:p>
        </p:txBody>
      </p:sp>
    </p:spTree>
    <p:extLst>
      <p:ext uri="{BB962C8B-B14F-4D97-AF65-F5344CB8AC3E}">
        <p14:creationId xmlns:p14="http://schemas.microsoft.com/office/powerpoint/2010/main" val="189168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 </a:t>
            </a:r>
            <a:r>
              <a:rPr lang="en-US" dirty="0" err="1"/>
              <a:t>specifiers</a:t>
            </a:r>
            <a:endParaRPr lang="en-US" dirty="0"/>
          </a:p>
        </p:txBody>
      </p:sp>
      <p:sp>
        <p:nvSpPr>
          <p:cNvPr id="3" name="Content Placeholder 2"/>
          <p:cNvSpPr>
            <a:spLocks noGrp="1"/>
          </p:cNvSpPr>
          <p:nvPr>
            <p:ph idx="1"/>
          </p:nvPr>
        </p:nvSpPr>
        <p:spPr>
          <a:xfrm>
            <a:off x="609600" y="1600201"/>
            <a:ext cx="4724400" cy="4114800"/>
          </a:xfrm>
        </p:spPr>
        <p:txBody>
          <a:bodyPr>
            <a:normAutofit fontScale="92500" lnSpcReduction="20000"/>
          </a:bodyPr>
          <a:lstStyle/>
          <a:p>
            <a:r>
              <a:rPr lang="en-US" dirty="0"/>
              <a:t>These </a:t>
            </a:r>
            <a:r>
              <a:rPr lang="en-US" dirty="0" err="1"/>
              <a:t>specifiers</a:t>
            </a:r>
            <a:r>
              <a:rPr lang="en-US" dirty="0"/>
              <a:t> can be used in a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dirty="0"/>
              <a:t> format string</a:t>
            </a:r>
          </a:p>
          <a:p>
            <a:r>
              <a:rPr lang="en-US" dirty="0"/>
              <a:t>They are preceded by a percent sign (</a:t>
            </a:r>
            <a:r>
              <a:rPr lang="en-US" b="1" dirty="0">
                <a:latin typeface="Courier New" pitchFamily="49" charset="0"/>
                <a:cs typeface="Courier New" pitchFamily="49" charset="0"/>
              </a:rPr>
              <a:t>%</a:t>
            </a:r>
            <a:r>
              <a:rPr lang="en-US" dirty="0"/>
              <a:t>)</a:t>
            </a:r>
          </a:p>
          <a:p>
            <a:r>
              <a:rPr lang="en-US" dirty="0"/>
              <a:t>You can also specify a minimum width (after the </a:t>
            </a:r>
            <a:r>
              <a:rPr lang="en-US" b="1" dirty="0">
                <a:latin typeface="Courier New" pitchFamily="49" charset="0"/>
                <a:cs typeface="Courier New" pitchFamily="49" charset="0"/>
              </a:rPr>
              <a:t>%</a:t>
            </a:r>
            <a:r>
              <a:rPr lang="en-US" dirty="0"/>
              <a:t>) and a specific precision (after a </a:t>
            </a:r>
            <a:r>
              <a:rPr lang="en-US" b="1" dirty="0"/>
              <a:t>.</a:t>
            </a:r>
            <a:r>
              <a:rPr lang="en-US" dirty="0"/>
              <a:t> and before the specifier)</a:t>
            </a:r>
          </a:p>
          <a:p>
            <a:pPr marL="118872" indent="0">
              <a:buNone/>
            </a:pPr>
            <a:endParaRPr lang="en-US" dirty="0"/>
          </a:p>
        </p:txBody>
      </p:sp>
      <p:graphicFrame>
        <p:nvGraphicFramePr>
          <p:cNvPr id="4" name="Table 3"/>
          <p:cNvGraphicFramePr>
            <a:graphicFrameLocks noGrp="1"/>
          </p:cNvGraphicFramePr>
          <p:nvPr>
            <p:extLst/>
          </p:nvPr>
        </p:nvGraphicFramePr>
        <p:xfrm>
          <a:off x="5486400" y="1600201"/>
          <a:ext cx="6096000" cy="4267200"/>
        </p:xfrm>
        <a:graphic>
          <a:graphicData uri="http://schemas.openxmlformats.org/drawingml/2006/table">
            <a:tbl>
              <a:tblPr firstRow="1" bandRow="1">
                <a:tableStyleId>{5C22544A-7EE6-4342-B048-85BDC9FD1C3A}</a:tableStyleId>
              </a:tblPr>
              <a:tblGrid>
                <a:gridCol w="1646687">
                  <a:extLst>
                    <a:ext uri="{9D8B030D-6E8A-4147-A177-3AD203B41FA5}">
                      <a16:colId xmlns:a16="http://schemas.microsoft.com/office/drawing/2014/main" val="20000"/>
                    </a:ext>
                  </a:extLst>
                </a:gridCol>
                <a:gridCol w="4449313">
                  <a:extLst>
                    <a:ext uri="{9D8B030D-6E8A-4147-A177-3AD203B41FA5}">
                      <a16:colId xmlns:a16="http://schemas.microsoft.com/office/drawing/2014/main" val="20001"/>
                    </a:ext>
                  </a:extLst>
                </a:gridCol>
              </a:tblGrid>
              <a:tr h="370840">
                <a:tc>
                  <a:txBody>
                    <a:bodyPr/>
                    <a:lstStyle/>
                    <a:p>
                      <a:pPr algn="ctr"/>
                      <a:r>
                        <a:rPr lang="en-US" sz="2000" dirty="0" err="1"/>
                        <a:t>Specifier</a:t>
                      </a:r>
                      <a:endParaRPr lang="en-US" sz="2000" dirty="0"/>
                    </a:p>
                  </a:txBody>
                  <a:tcPr anchor="ctr"/>
                </a:tc>
                <a:tc>
                  <a:txBody>
                    <a:bodyPr/>
                    <a:lstStyle/>
                    <a:p>
                      <a:r>
                        <a:rPr lang="en-US" sz="2000" dirty="0"/>
                        <a:t>Output</a:t>
                      </a:r>
                    </a:p>
                  </a:txBody>
                  <a:tcPr anchor="ctr"/>
                </a:tc>
                <a:extLst>
                  <a:ext uri="{0D108BD9-81ED-4DB2-BD59-A6C34878D82A}">
                    <a16:rowId xmlns:a16="http://schemas.microsoft.com/office/drawing/2014/main" val="10000"/>
                  </a:ext>
                </a:extLst>
              </a:tr>
              <a:tr h="370840">
                <a:tc>
                  <a:txBody>
                    <a:bodyPr/>
                    <a:lstStyle/>
                    <a:p>
                      <a:pPr algn="ctr"/>
                      <a:r>
                        <a:rPr lang="en-US" sz="2000" b="1" dirty="0">
                          <a:latin typeface="Courier New" pitchFamily="49" charset="0"/>
                          <a:cs typeface="Courier New" pitchFamily="49" charset="0"/>
                        </a:rPr>
                        <a:t>d</a:t>
                      </a:r>
                      <a:r>
                        <a:rPr lang="en-US" sz="2000" dirty="0"/>
                        <a:t>,</a:t>
                      </a:r>
                      <a:r>
                        <a:rPr lang="en-US" sz="2000" baseline="0" dirty="0"/>
                        <a:t> </a:t>
                      </a:r>
                      <a:r>
                        <a:rPr lang="en-US" sz="2000" b="1" i="0" baseline="0" dirty="0" err="1">
                          <a:latin typeface="Courier New" pitchFamily="49" charset="0"/>
                          <a:cs typeface="Courier New" pitchFamily="49" charset="0"/>
                        </a:rPr>
                        <a:t>i</a:t>
                      </a:r>
                      <a:endParaRPr lang="en-US" sz="2000" b="1" i="0" dirty="0">
                        <a:latin typeface="Courier New" pitchFamily="49" charset="0"/>
                        <a:cs typeface="Courier New" pitchFamily="49" charset="0"/>
                      </a:endParaRPr>
                    </a:p>
                  </a:txBody>
                  <a:tcPr anchor="ctr"/>
                </a:tc>
                <a:tc>
                  <a:txBody>
                    <a:bodyPr/>
                    <a:lstStyle/>
                    <a:p>
                      <a:r>
                        <a:rPr lang="en-US" sz="2000" dirty="0"/>
                        <a:t>Integer</a:t>
                      </a:r>
                    </a:p>
                  </a:txBody>
                  <a:tcPr/>
                </a:tc>
                <a:extLst>
                  <a:ext uri="{0D108BD9-81ED-4DB2-BD59-A6C34878D82A}">
                    <a16:rowId xmlns:a16="http://schemas.microsoft.com/office/drawing/2014/main" val="10001"/>
                  </a:ext>
                </a:extLst>
              </a:tr>
              <a:tr h="370840">
                <a:tc>
                  <a:txBody>
                    <a:bodyPr/>
                    <a:lstStyle/>
                    <a:p>
                      <a:pPr algn="ctr"/>
                      <a:r>
                        <a:rPr lang="en-US" sz="2000" b="1" dirty="0">
                          <a:latin typeface="Courier New" pitchFamily="49" charset="0"/>
                          <a:cs typeface="Courier New" pitchFamily="49" charset="0"/>
                        </a:rPr>
                        <a:t>u</a:t>
                      </a:r>
                    </a:p>
                  </a:txBody>
                  <a:tcPr anchor="ctr"/>
                </a:tc>
                <a:tc>
                  <a:txBody>
                    <a:bodyPr/>
                    <a:lstStyle/>
                    <a:p>
                      <a:r>
                        <a:rPr lang="en-US" sz="2000" dirty="0"/>
                        <a:t>Unsigned integer</a:t>
                      </a:r>
                    </a:p>
                  </a:txBody>
                  <a:tcPr/>
                </a:tc>
                <a:extLst>
                  <a:ext uri="{0D108BD9-81ED-4DB2-BD59-A6C34878D82A}">
                    <a16:rowId xmlns:a16="http://schemas.microsoft.com/office/drawing/2014/main" val="10002"/>
                  </a:ext>
                </a:extLst>
              </a:tr>
              <a:tr h="370840">
                <a:tc>
                  <a:txBody>
                    <a:bodyPr/>
                    <a:lstStyle/>
                    <a:p>
                      <a:pPr algn="ctr"/>
                      <a:r>
                        <a:rPr lang="en-US" sz="2000" b="1" dirty="0">
                          <a:latin typeface="Courier New" pitchFamily="49" charset="0"/>
                          <a:cs typeface="Courier New" pitchFamily="49" charset="0"/>
                        </a:rPr>
                        <a:t>f</a:t>
                      </a:r>
                    </a:p>
                  </a:txBody>
                  <a:tcPr anchor="ctr"/>
                </a:tc>
                <a:tc>
                  <a:txBody>
                    <a:bodyPr/>
                    <a:lstStyle/>
                    <a:p>
                      <a:r>
                        <a:rPr lang="en-US" sz="2000" dirty="0"/>
                        <a:t>Floating point</a:t>
                      </a:r>
                      <a:r>
                        <a:rPr lang="en-US" sz="2000" baseline="0" dirty="0"/>
                        <a:t> number</a:t>
                      </a:r>
                      <a:endParaRPr lang="en-US" sz="2000" dirty="0"/>
                    </a:p>
                  </a:txBody>
                  <a:tcPr/>
                </a:tc>
                <a:extLst>
                  <a:ext uri="{0D108BD9-81ED-4DB2-BD59-A6C34878D82A}">
                    <a16:rowId xmlns:a16="http://schemas.microsoft.com/office/drawing/2014/main" val="10003"/>
                  </a:ext>
                </a:extLst>
              </a:tr>
              <a:tr h="370840">
                <a:tc>
                  <a:txBody>
                    <a:bodyPr/>
                    <a:lstStyle/>
                    <a:p>
                      <a:pPr algn="ctr"/>
                      <a:r>
                        <a:rPr lang="en-US" sz="2000" b="1" dirty="0">
                          <a:latin typeface="Courier New" pitchFamily="49" charset="0"/>
                          <a:cs typeface="Courier New" pitchFamily="49" charset="0"/>
                        </a:rPr>
                        <a:t>e</a:t>
                      </a:r>
                    </a:p>
                  </a:txBody>
                  <a:tcPr anchor="ctr"/>
                </a:tc>
                <a:tc>
                  <a:txBody>
                    <a:bodyPr/>
                    <a:lstStyle/>
                    <a:p>
                      <a:r>
                        <a:rPr lang="en-US" sz="2000" dirty="0"/>
                        <a:t>Floating-point</a:t>
                      </a:r>
                      <a:r>
                        <a:rPr lang="en-US" sz="2000" baseline="0" dirty="0"/>
                        <a:t> number with exponent</a:t>
                      </a:r>
                      <a:endParaRPr lang="en-US" sz="2000" dirty="0"/>
                    </a:p>
                  </a:txBody>
                  <a:tcPr/>
                </a:tc>
                <a:extLst>
                  <a:ext uri="{0D108BD9-81ED-4DB2-BD59-A6C34878D82A}">
                    <a16:rowId xmlns:a16="http://schemas.microsoft.com/office/drawing/2014/main" val="10004"/>
                  </a:ext>
                </a:extLst>
              </a:tr>
              <a:tr h="370840">
                <a:tc>
                  <a:txBody>
                    <a:bodyPr/>
                    <a:lstStyle/>
                    <a:p>
                      <a:pPr algn="ctr"/>
                      <a:r>
                        <a:rPr lang="en-US" sz="2000" b="1" dirty="0">
                          <a:latin typeface="Courier New" pitchFamily="49" charset="0"/>
                          <a:cs typeface="Courier New" pitchFamily="49" charset="0"/>
                        </a:rPr>
                        <a:t>g</a:t>
                      </a:r>
                    </a:p>
                  </a:txBody>
                  <a:tcPr anchor="ctr"/>
                </a:tc>
                <a:tc>
                  <a:txBody>
                    <a:bodyPr/>
                    <a:lstStyle/>
                    <a:p>
                      <a:r>
                        <a:rPr lang="en-US" sz="2000" dirty="0"/>
                        <a:t>Floating-point</a:t>
                      </a:r>
                      <a:r>
                        <a:rPr lang="en-US" sz="2000" baseline="0" dirty="0"/>
                        <a:t> number in standard or scientific notation depending on size</a:t>
                      </a:r>
                      <a:endParaRPr lang="en-US" sz="2000" dirty="0"/>
                    </a:p>
                  </a:txBody>
                  <a:tcPr/>
                </a:tc>
                <a:extLst>
                  <a:ext uri="{0D108BD9-81ED-4DB2-BD59-A6C34878D82A}">
                    <a16:rowId xmlns:a16="http://schemas.microsoft.com/office/drawing/2014/main" val="10005"/>
                  </a:ext>
                </a:extLst>
              </a:tr>
              <a:tr h="370840">
                <a:tc>
                  <a:txBody>
                    <a:bodyPr/>
                    <a:lstStyle/>
                    <a:p>
                      <a:pPr algn="ctr"/>
                      <a:r>
                        <a:rPr lang="en-US" sz="2000" b="1" dirty="0">
                          <a:latin typeface="Courier New" pitchFamily="49" charset="0"/>
                          <a:cs typeface="Courier New" pitchFamily="49" charset="0"/>
                        </a:rPr>
                        <a:t>x</a:t>
                      </a:r>
                    </a:p>
                  </a:txBody>
                  <a:tcPr anchor="ctr"/>
                </a:tc>
                <a:tc>
                  <a:txBody>
                    <a:bodyPr/>
                    <a:lstStyle/>
                    <a:p>
                      <a:r>
                        <a:rPr lang="en-US" sz="2000" dirty="0"/>
                        <a:t>Unsigned</a:t>
                      </a:r>
                      <a:r>
                        <a:rPr lang="en-US" sz="2000" baseline="0" dirty="0"/>
                        <a:t> integer in hexadecimal</a:t>
                      </a:r>
                      <a:endParaRPr lang="en-US" sz="2000" dirty="0"/>
                    </a:p>
                  </a:txBody>
                  <a:tcPr/>
                </a:tc>
                <a:extLst>
                  <a:ext uri="{0D108BD9-81ED-4DB2-BD59-A6C34878D82A}">
                    <a16:rowId xmlns:a16="http://schemas.microsoft.com/office/drawing/2014/main" val="10006"/>
                  </a:ext>
                </a:extLst>
              </a:tr>
              <a:tr h="370840">
                <a:tc>
                  <a:txBody>
                    <a:bodyPr/>
                    <a:lstStyle/>
                    <a:p>
                      <a:pPr algn="ctr"/>
                      <a:r>
                        <a:rPr lang="en-US" sz="2000" b="1" dirty="0">
                          <a:latin typeface="Courier New" pitchFamily="49" charset="0"/>
                          <a:cs typeface="Courier New" pitchFamily="49" charset="0"/>
                        </a:rPr>
                        <a:t>o</a:t>
                      </a:r>
                    </a:p>
                  </a:txBody>
                  <a:tcPr anchor="ctr"/>
                </a:tc>
                <a:tc>
                  <a:txBody>
                    <a:bodyPr/>
                    <a:lstStyle/>
                    <a:p>
                      <a:r>
                        <a:rPr lang="en-US" sz="2000" dirty="0"/>
                        <a:t>Unsigned</a:t>
                      </a:r>
                      <a:r>
                        <a:rPr lang="en-US" sz="2000" baseline="0" dirty="0"/>
                        <a:t> integer in octal</a:t>
                      </a:r>
                      <a:endParaRPr lang="en-US" sz="2000" dirty="0"/>
                    </a:p>
                  </a:txBody>
                  <a:tcPr/>
                </a:tc>
                <a:extLst>
                  <a:ext uri="{0D108BD9-81ED-4DB2-BD59-A6C34878D82A}">
                    <a16:rowId xmlns:a16="http://schemas.microsoft.com/office/drawing/2014/main" val="10007"/>
                  </a:ext>
                </a:extLst>
              </a:tr>
              <a:tr h="370840">
                <a:tc>
                  <a:txBody>
                    <a:bodyPr/>
                    <a:lstStyle/>
                    <a:p>
                      <a:pPr algn="ctr"/>
                      <a:r>
                        <a:rPr lang="en-US" sz="2000" b="1" dirty="0">
                          <a:latin typeface="Courier New" pitchFamily="49" charset="0"/>
                          <a:cs typeface="Courier New" pitchFamily="49" charset="0"/>
                        </a:rPr>
                        <a:t>s</a:t>
                      </a:r>
                    </a:p>
                  </a:txBody>
                  <a:tcPr anchor="ctr"/>
                </a:tc>
                <a:tc>
                  <a:txBody>
                    <a:bodyPr/>
                    <a:lstStyle/>
                    <a:p>
                      <a:r>
                        <a:rPr lang="en-US" sz="2000" dirty="0"/>
                        <a:t>Null-terminated string</a:t>
                      </a:r>
                    </a:p>
                  </a:txBody>
                  <a:tcPr/>
                </a:tc>
                <a:extLst>
                  <a:ext uri="{0D108BD9-81ED-4DB2-BD59-A6C34878D82A}">
                    <a16:rowId xmlns:a16="http://schemas.microsoft.com/office/drawing/2014/main" val="10008"/>
                  </a:ext>
                </a:extLst>
              </a:tr>
              <a:tr h="370840">
                <a:tc>
                  <a:txBody>
                    <a:bodyPr/>
                    <a:lstStyle/>
                    <a:p>
                      <a:pPr algn="ctr"/>
                      <a:r>
                        <a:rPr lang="en-US" sz="2000" b="1" dirty="0">
                          <a:latin typeface="Courier New" pitchFamily="49" charset="0"/>
                          <a:cs typeface="Courier New" pitchFamily="49" charset="0"/>
                        </a:rPr>
                        <a:t>c</a:t>
                      </a:r>
                    </a:p>
                  </a:txBody>
                  <a:tcPr anchor="ctr"/>
                </a:tc>
                <a:tc>
                  <a:txBody>
                    <a:bodyPr/>
                    <a:lstStyle/>
                    <a:p>
                      <a:r>
                        <a:rPr lang="en-US" sz="2000" dirty="0"/>
                        <a:t>Character</a:t>
                      </a:r>
                    </a:p>
                  </a:txBody>
                  <a:tcPr/>
                </a:tc>
                <a:extLst>
                  <a:ext uri="{0D108BD9-81ED-4DB2-BD59-A6C34878D82A}">
                    <a16:rowId xmlns:a16="http://schemas.microsoft.com/office/drawing/2014/main" val="10009"/>
                  </a:ext>
                </a:extLst>
              </a:tr>
            </a:tbl>
          </a:graphicData>
        </a:graphic>
      </p:graphicFrame>
      <p:sp>
        <p:nvSpPr>
          <p:cNvPr id="5" name="Rectangle 4"/>
          <p:cNvSpPr/>
          <p:nvPr/>
        </p:nvSpPr>
        <p:spPr>
          <a:xfrm>
            <a:off x="609600" y="5994949"/>
            <a:ext cx="9753600" cy="710651"/>
          </a:xfrm>
          <a:prstGeom prst="rect">
            <a:avLst/>
          </a:prstGeom>
          <a:gradFill>
            <a:gsLst>
              <a:gs pos="0">
                <a:schemeClr val="bg1">
                  <a:lumMod val="95000"/>
                </a:schemeClr>
              </a:gs>
              <a:gs pos="100000">
                <a:schemeClr val="bg1">
                  <a:lumMod val="75000"/>
                </a:schemeClr>
              </a:gs>
            </a:gsLst>
          </a:gradFill>
        </p:spPr>
        <p:style>
          <a:lnRef idx="1">
            <a:schemeClr val="dk1"/>
          </a:lnRef>
          <a:fillRef idx="2">
            <a:schemeClr val="dk1"/>
          </a:fillRef>
          <a:effectRef idx="1">
            <a:schemeClr val="dk1"/>
          </a:effectRef>
          <a:fontRef idx="minor">
            <a:schemeClr val="dk1"/>
          </a:fontRef>
        </p:style>
        <p:txBody>
          <a:bodyPr rtlCol="0" anchor="ctr"/>
          <a:lstStyle/>
          <a:p>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a:t>
            </a:r>
            <a:r>
              <a:rPr lang="en-US" sz="2800" b="1" dirty="0">
                <a:solidFill>
                  <a:srgbClr val="C00000"/>
                </a:solidFill>
                <a:latin typeface="Courier New" pitchFamily="49" charset="0"/>
                <a:cs typeface="Courier New" pitchFamily="49" charset="0"/>
              </a:rPr>
              <a:t>"You owe me $%.2f in cash!"</a:t>
            </a:r>
            <a:r>
              <a:rPr lang="en-US" sz="2800" b="1" dirty="0">
                <a:solidFill>
                  <a:schemeClr val="tx1"/>
                </a:solidFill>
                <a:latin typeface="Courier New" pitchFamily="49" charset="0"/>
                <a:cs typeface="Courier New" pitchFamily="49" charset="0"/>
              </a:rPr>
              <a:t>, 50.0/3</a:t>
            </a:r>
            <a:r>
              <a:rPr lang="en-US" sz="2800" b="1" dirty="0">
                <a:latin typeface="Courier New" pitchFamily="49" charset="0"/>
                <a:cs typeface="Courier New" pitchFamily="49" charset="0"/>
              </a:rPr>
              <a:t>);</a:t>
            </a:r>
          </a:p>
        </p:txBody>
      </p:sp>
    </p:spTree>
    <p:extLst>
      <p:ext uri="{BB962C8B-B14F-4D97-AF65-F5344CB8AC3E}">
        <p14:creationId xmlns:p14="http://schemas.microsoft.com/office/powerpoint/2010/main" val="111520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editors</a:t>
            </a:r>
          </a:p>
        </p:txBody>
      </p:sp>
      <p:sp>
        <p:nvSpPr>
          <p:cNvPr id="3" name="Content Placeholder 2"/>
          <p:cNvSpPr>
            <a:spLocks noGrp="1"/>
          </p:cNvSpPr>
          <p:nvPr>
            <p:ph idx="1"/>
          </p:nvPr>
        </p:nvSpPr>
        <p:spPr/>
        <p:txBody>
          <a:bodyPr>
            <a:normAutofit/>
          </a:bodyPr>
          <a:lstStyle/>
          <a:p>
            <a:r>
              <a:rPr lang="en-US" dirty="0"/>
              <a:t>You're probably used to using IntelliJ for editing code</a:t>
            </a:r>
          </a:p>
          <a:p>
            <a:r>
              <a:rPr lang="en-US" dirty="0"/>
              <a:t>In the Linux world, compilers are often separate from editors</a:t>
            </a:r>
          </a:p>
          <a:p>
            <a:r>
              <a:rPr lang="en-US" dirty="0"/>
              <a:t>You can pick whichever text editor you like</a:t>
            </a:r>
          </a:p>
          <a:p>
            <a:r>
              <a:rPr lang="en-US" dirty="0"/>
              <a:t>Ubuntu provides GNOME Text Editor</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vim</a:t>
            </a:r>
            <a:r>
              <a:rPr lang="en-US" dirty="0"/>
              <a:t> and </a:t>
            </a:r>
            <a:r>
              <a:rPr lang="en-US" b="1" dirty="0" err="1">
                <a:latin typeface="Courier New" pitchFamily="49" charset="0"/>
                <a:cs typeface="Courier New" pitchFamily="49" charset="0"/>
              </a:rPr>
              <a:t>emacs</a:t>
            </a:r>
            <a:r>
              <a:rPr lang="en-US" dirty="0"/>
              <a:t> are two editors that run from the command line and do not require a GUI</a:t>
            </a:r>
          </a:p>
          <a:p>
            <a:pPr lvl="1"/>
            <a:r>
              <a:rPr lang="en-US" dirty="0"/>
              <a:t>They take some getting used to but are very powerful</a:t>
            </a:r>
          </a:p>
        </p:txBody>
      </p:sp>
    </p:spTree>
    <p:extLst>
      <p:ext uri="{BB962C8B-B14F-4D97-AF65-F5344CB8AC3E}">
        <p14:creationId xmlns:p14="http://schemas.microsoft.com/office/powerpoint/2010/main" val="336780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Navigating with the command line</a:t>
            </a:r>
          </a:p>
        </p:txBody>
      </p:sp>
      <p:sp>
        <p:nvSpPr>
          <p:cNvPr id="3" name="Content Placeholder 2"/>
          <p:cNvSpPr>
            <a:spLocks noGrp="1"/>
          </p:cNvSpPr>
          <p:nvPr>
            <p:ph idx="1"/>
          </p:nvPr>
        </p:nvSpPr>
        <p:spPr>
          <a:xfrm>
            <a:off x="609600" y="1775192"/>
            <a:ext cx="9601200" cy="3254009"/>
          </a:xfrm>
        </p:spPr>
        <p:txBody>
          <a:bodyPr>
            <a:normAutofit/>
          </a:bodyPr>
          <a:lstStyle/>
          <a:p>
            <a:r>
              <a:rPr lang="en-US" dirty="0"/>
              <a:t>Click on the white dots in the lower left and type in "terminal" or just type Ctrl-Alt-t</a:t>
            </a:r>
          </a:p>
          <a:p>
            <a:r>
              <a:rPr lang="en-US" dirty="0"/>
              <a:t>A command line will open up</a:t>
            </a:r>
          </a:p>
          <a:p>
            <a:r>
              <a:rPr lang="en-US" dirty="0"/>
              <a:t>Type </a:t>
            </a:r>
            <a:r>
              <a:rPr lang="en-US" b="1" dirty="0" err="1">
                <a:latin typeface="Courier New" pitchFamily="49" charset="0"/>
                <a:cs typeface="Courier New" pitchFamily="49" charset="0"/>
              </a:rPr>
              <a:t>ls</a:t>
            </a:r>
            <a:r>
              <a:rPr lang="en-US" dirty="0"/>
              <a:t> to list the current directory contents</a:t>
            </a:r>
          </a:p>
          <a:p>
            <a:r>
              <a:rPr lang="en-US" dirty="0"/>
              <a:t>Type </a:t>
            </a:r>
            <a:r>
              <a:rPr lang="en-US" b="1" dirty="0">
                <a:latin typeface="Courier New" pitchFamily="49" charset="0"/>
                <a:cs typeface="Courier New" pitchFamily="49" charset="0"/>
              </a:rPr>
              <a:t>cd</a:t>
            </a:r>
            <a:r>
              <a:rPr lang="en-US" dirty="0"/>
              <a:t> to change to another directory</a:t>
            </a:r>
          </a:p>
          <a:p>
            <a:pPr lvl="1"/>
            <a:r>
              <a:rPr lang="en-US" b="1" dirty="0">
                <a:latin typeface="Courier New" pitchFamily="49" charset="0"/>
                <a:cs typeface="Courier New" pitchFamily="49" charset="0"/>
              </a:rPr>
              <a:t>cd ..</a:t>
            </a:r>
            <a:r>
              <a:rPr lang="en-US" dirty="0"/>
              <a:t> changes to the parent directory</a:t>
            </a:r>
          </a:p>
        </p:txBody>
      </p:sp>
      <p:sp>
        <p:nvSpPr>
          <p:cNvPr id="4" name="Rectangle 3"/>
          <p:cNvSpPr/>
          <p:nvPr/>
        </p:nvSpPr>
        <p:spPr>
          <a:xfrm>
            <a:off x="609600" y="5029200"/>
            <a:ext cx="10972800" cy="1447800"/>
          </a:xfrm>
          <a:prstGeom prst="rect">
            <a:avLst/>
          </a:prstGeom>
          <a:solidFill>
            <a:schemeClr val="accent4">
              <a:lumMod val="50000"/>
            </a:schemeClr>
          </a:solidFill>
          <a:ln/>
        </p:spPr>
        <p:style>
          <a:lnRef idx="3">
            <a:schemeClr val="lt1"/>
          </a:lnRef>
          <a:fillRef idx="1">
            <a:schemeClr val="accent4"/>
          </a:fillRef>
          <a:effectRef idx="1">
            <a:schemeClr val="accent4"/>
          </a:effectRef>
          <a:fontRef idx="minor">
            <a:schemeClr val="lt1"/>
          </a:fontRef>
        </p:style>
        <p:txBody>
          <a:bodyPr rtlCol="0" anchor="t" anchorCtr="0">
            <a:normAutofit/>
          </a:bodyPr>
          <a:lstStyle/>
          <a:p>
            <a:r>
              <a:rPr lang="en-US" sz="2800" b="1" dirty="0">
                <a:latin typeface="Courier New" pitchFamily="49" charset="0"/>
                <a:cs typeface="Courier New" pitchFamily="49" charset="0"/>
              </a:rPr>
              <a:t>&gt; cd stuff</a:t>
            </a:r>
          </a:p>
          <a:p>
            <a:r>
              <a:rPr lang="en-US" sz="2800" b="1" dirty="0">
                <a:latin typeface="Courier New" pitchFamily="49" charset="0"/>
                <a:cs typeface="Courier New" pitchFamily="49" charset="0"/>
              </a:rPr>
              <a:t>&gt;</a:t>
            </a:r>
          </a:p>
        </p:txBody>
      </p:sp>
      <p:sp>
        <p:nvSpPr>
          <p:cNvPr id="5" name="TextBox 4"/>
          <p:cNvSpPr txBox="1"/>
          <p:nvPr/>
        </p:nvSpPr>
        <p:spPr>
          <a:xfrm>
            <a:off x="990600" y="5420380"/>
            <a:ext cx="685800" cy="523220"/>
          </a:xfrm>
          <a:prstGeom prst="rect">
            <a:avLst/>
          </a:prstGeom>
          <a:noFill/>
        </p:spPr>
        <p:txBody>
          <a:bodyPr wrap="square" rtlCol="0">
            <a:spAutoFit/>
          </a:bodyPr>
          <a:lstStyle/>
          <a:p>
            <a:r>
              <a:rPr lang="en-US" sz="2800" b="1" dirty="0">
                <a:solidFill>
                  <a:schemeClr val="bg1"/>
                </a:solidFill>
                <a:latin typeface="Courier New" pitchFamily="49" charset="0"/>
                <a:cs typeface="Courier New" pitchFamily="49" charset="0"/>
              </a:rPr>
              <a:t>|</a:t>
            </a:r>
          </a:p>
        </p:txBody>
      </p:sp>
    </p:spTree>
    <p:extLst>
      <p:ext uri="{BB962C8B-B14F-4D97-AF65-F5344CB8AC3E}">
        <p14:creationId xmlns:p14="http://schemas.microsoft.com/office/powerpoint/2010/main" val="76169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3" presetClass="emph" presetSubtype="2" repeatCount="indefinite" autoRev="1" fill="hold" grpId="0" nodeType="withEffect">
                                  <p:stCondLst>
                                    <p:cond delay="0"/>
                                  </p:stCondLst>
                                  <p:childTnLst>
                                    <p:animClr clrSpc="rgb" dir="cw">
                                      <p:cBhvr override="childStyle">
                                        <p:cTn id="28" dur="500" fill="hold"/>
                                        <p:tgtEl>
                                          <p:spTgt spid="5"/>
                                        </p:tgtEl>
                                        <p:attrNameLst>
                                          <p:attrName>style.color</p:attrName>
                                        </p:attrNameLst>
                                      </p:cBhvr>
                                      <p:to>
                                        <a:srgbClr val="40315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Compiling</a:t>
            </a:r>
          </a:p>
        </p:txBody>
      </p:sp>
      <p:sp>
        <p:nvSpPr>
          <p:cNvPr id="3" name="Content Placeholder 2"/>
          <p:cNvSpPr>
            <a:spLocks noGrp="1"/>
          </p:cNvSpPr>
          <p:nvPr>
            <p:ph idx="1"/>
          </p:nvPr>
        </p:nvSpPr>
        <p:spPr>
          <a:xfrm>
            <a:off x="609600" y="1775192"/>
            <a:ext cx="10972800" cy="4168409"/>
          </a:xfrm>
        </p:spPr>
        <p:txBody>
          <a:bodyPr>
            <a:normAutofit/>
          </a:bodyPr>
          <a:lstStyle/>
          <a:p>
            <a:r>
              <a:rPr lang="en-US" dirty="0"/>
              <a:t>Navigate to whichever directory you saved your </a:t>
            </a:r>
            <a:r>
              <a:rPr lang="en-US" b="1" dirty="0">
                <a:latin typeface="Courier New" pitchFamily="49" charset="0"/>
                <a:cs typeface="Courier New" pitchFamily="49" charset="0"/>
              </a:rPr>
              <a:t>.c</a:t>
            </a:r>
            <a:r>
              <a:rPr lang="en-US" dirty="0"/>
              <a:t> file</a:t>
            </a:r>
          </a:p>
          <a:p>
            <a:r>
              <a:rPr lang="en-US" dirty="0"/>
              <a:t>Type </a:t>
            </a:r>
            <a:r>
              <a:rPr lang="en-US" b="1" dirty="0" err="1">
                <a:latin typeface="Courier New" pitchFamily="49" charset="0"/>
                <a:cs typeface="Courier New" pitchFamily="49" charset="0"/>
              </a:rPr>
              <a:t>gcc</a:t>
            </a:r>
            <a:r>
              <a:rPr lang="en-US" dirty="0"/>
              <a:t> followed by the name of the file</a:t>
            </a:r>
          </a:p>
          <a:p>
            <a:endParaRPr lang="en-US" dirty="0"/>
          </a:p>
          <a:p>
            <a:endParaRPr lang="en-US" dirty="0"/>
          </a:p>
          <a:p>
            <a:r>
              <a:rPr lang="en-US" dirty="0"/>
              <a:t>By default, the executable will be called </a:t>
            </a:r>
            <a:r>
              <a:rPr lang="en-US" b="1" dirty="0" err="1">
                <a:latin typeface="Courier New" pitchFamily="49" charset="0"/>
                <a:cs typeface="Courier New" pitchFamily="49" charset="0"/>
              </a:rPr>
              <a:t>a.out</a:t>
            </a:r>
            <a:endParaRPr lang="en-US" b="1" dirty="0">
              <a:latin typeface="Courier New" pitchFamily="49" charset="0"/>
              <a:cs typeface="Courier New" pitchFamily="49" charset="0"/>
            </a:endParaRPr>
          </a:p>
          <a:p>
            <a:r>
              <a:rPr lang="en-US" dirty="0"/>
              <a:t>To run your code, type </a:t>
            </a:r>
            <a:r>
              <a:rPr lang="en-US" b="1" dirty="0">
                <a:latin typeface="Courier New" pitchFamily="49" charset="0"/>
                <a:cs typeface="Courier New" pitchFamily="49" charset="0"/>
              </a:rPr>
              <a:t>./</a:t>
            </a:r>
            <a:r>
              <a:rPr lang="en-US" b="1" dirty="0" err="1">
                <a:latin typeface="Courier New" pitchFamily="49" charset="0"/>
                <a:cs typeface="Courier New" pitchFamily="49" charset="0"/>
              </a:rPr>
              <a:t>a.out</a:t>
            </a:r>
            <a:endParaRPr lang="en-US" b="1" dirty="0">
              <a:latin typeface="Courier New" pitchFamily="49" charset="0"/>
              <a:cs typeface="Courier New" pitchFamily="49" charset="0"/>
            </a:endParaRPr>
          </a:p>
          <a:p>
            <a:pPr lvl="1"/>
            <a:r>
              <a:rPr lang="en-US" dirty="0"/>
              <a:t>The </a:t>
            </a:r>
            <a:r>
              <a:rPr lang="en-US" b="1" dirty="0">
                <a:latin typeface="Courier New" pitchFamily="49" charset="0"/>
                <a:cs typeface="Courier New" pitchFamily="49" charset="0"/>
              </a:rPr>
              <a:t>./</a:t>
            </a:r>
            <a:r>
              <a:rPr lang="en-US" dirty="0"/>
              <a:t> specifies the current directory</a:t>
            </a:r>
            <a:endParaRPr lang="en-US" b="1" dirty="0"/>
          </a:p>
        </p:txBody>
      </p:sp>
      <p:sp>
        <p:nvSpPr>
          <p:cNvPr id="4" name="Rectangle 3"/>
          <p:cNvSpPr/>
          <p:nvPr/>
        </p:nvSpPr>
        <p:spPr>
          <a:xfrm>
            <a:off x="609600" y="30480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a:t>
            </a:r>
            <a:r>
              <a:rPr lang="en-US" sz="2800" b="1" dirty="0" err="1">
                <a:latin typeface="Courier New" pitchFamily="49" charset="0"/>
                <a:cs typeface="Courier New" pitchFamily="49" charset="0"/>
              </a:rPr>
              <a:t>gcc</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hello.c</a:t>
            </a:r>
            <a:endParaRPr lang="en-US" sz="2800" b="1" dirty="0">
              <a:latin typeface="Courier New" pitchFamily="49" charset="0"/>
              <a:cs typeface="Courier New" pitchFamily="49" charset="0"/>
            </a:endParaRPr>
          </a:p>
        </p:txBody>
      </p:sp>
      <p:sp>
        <p:nvSpPr>
          <p:cNvPr id="5" name="Rectangle 4"/>
          <p:cNvSpPr/>
          <p:nvPr/>
        </p:nvSpPr>
        <p:spPr>
          <a:xfrm>
            <a:off x="609600" y="55626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a:t>
            </a:r>
            <a:r>
              <a:rPr lang="en-US" sz="2800" b="1" dirty="0" err="1">
                <a:latin typeface="Courier New" pitchFamily="49" charset="0"/>
                <a:cs typeface="Courier New" pitchFamily="49" charset="0"/>
              </a:rPr>
              <a:t>a.out</a:t>
            </a:r>
            <a:endParaRPr lang="en-US" sz="2800" b="1" dirty="0">
              <a:latin typeface="Courier New" pitchFamily="49" charset="0"/>
              <a:cs typeface="Courier New" pitchFamily="49" charset="0"/>
            </a:endParaRPr>
          </a:p>
        </p:txBody>
      </p:sp>
    </p:spTree>
    <p:extLst>
      <p:ext uri="{BB962C8B-B14F-4D97-AF65-F5344CB8AC3E}">
        <p14:creationId xmlns:p14="http://schemas.microsoft.com/office/powerpoint/2010/main" val="366503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Naming the output</a:t>
            </a:r>
          </a:p>
        </p:txBody>
      </p:sp>
      <p:sp>
        <p:nvSpPr>
          <p:cNvPr id="3" name="Content Placeholder 2"/>
          <p:cNvSpPr>
            <a:spLocks noGrp="1"/>
          </p:cNvSpPr>
          <p:nvPr>
            <p:ph idx="1"/>
          </p:nvPr>
        </p:nvSpPr>
        <p:spPr>
          <a:xfrm>
            <a:off x="609600" y="1775192"/>
            <a:ext cx="10972800" cy="4168409"/>
          </a:xfrm>
        </p:spPr>
        <p:txBody>
          <a:bodyPr>
            <a:normAutofit/>
          </a:bodyPr>
          <a:lstStyle/>
          <a:p>
            <a:r>
              <a:rPr lang="en-US" dirty="0"/>
              <a:t>Typically, you'll name your output file rather than using the default </a:t>
            </a:r>
            <a:r>
              <a:rPr lang="en-US" b="1" dirty="0" err="1">
                <a:latin typeface="Courier New" panose="02070309020205020404" pitchFamily="49" charset="0"/>
                <a:cs typeface="Courier New" panose="02070309020205020404" pitchFamily="49" charset="0"/>
              </a:rPr>
              <a:t>a.out</a:t>
            </a:r>
            <a:endParaRPr lang="en-US" b="1" dirty="0">
              <a:latin typeface="Courier New" panose="02070309020205020404" pitchFamily="49" charset="0"/>
              <a:cs typeface="Courier New" panose="02070309020205020404" pitchFamily="49" charset="0"/>
            </a:endParaRPr>
          </a:p>
          <a:p>
            <a:r>
              <a:rPr lang="en-US" dirty="0"/>
              <a:t>For example, to name your output </a:t>
            </a:r>
            <a:r>
              <a:rPr lang="en-US" b="1" dirty="0">
                <a:latin typeface="Courier New" panose="02070309020205020404" pitchFamily="49" charset="0"/>
                <a:cs typeface="Courier New" panose="02070309020205020404" pitchFamily="49" charset="0"/>
              </a:rPr>
              <a:t>hello</a:t>
            </a:r>
            <a:r>
              <a:rPr lang="en-US" dirty="0"/>
              <a:t>, you put </a:t>
            </a:r>
            <a:r>
              <a:rPr lang="en-US" b="1" dirty="0">
                <a:latin typeface="Courier New" panose="02070309020205020404" pitchFamily="49" charset="0"/>
                <a:cs typeface="Courier New" panose="02070309020205020404" pitchFamily="49" charset="0"/>
              </a:rPr>
              <a:t>-o hello</a:t>
            </a:r>
            <a:r>
              <a:rPr lang="en-US" dirty="0"/>
              <a:t> into the compilation command</a:t>
            </a:r>
          </a:p>
          <a:p>
            <a:pPr lvl="1"/>
            <a:r>
              <a:rPr lang="en-US" dirty="0"/>
              <a:t>The </a:t>
            </a:r>
            <a:r>
              <a:rPr lang="en-US" b="1" dirty="0">
                <a:latin typeface="Courier New" panose="02070309020205020404" pitchFamily="49" charset="0"/>
                <a:cs typeface="Courier New" panose="02070309020205020404" pitchFamily="49" charset="0"/>
              </a:rPr>
              <a:t>-o</a:t>
            </a:r>
            <a:r>
              <a:rPr lang="en-US" dirty="0"/>
              <a:t> is for </a:t>
            </a:r>
            <a:r>
              <a:rPr lang="en-US" i="1" dirty="0"/>
              <a:t>output</a:t>
            </a:r>
            <a:endParaRPr lang="en-US" dirty="0"/>
          </a:p>
          <a:p>
            <a:endParaRPr lang="en-US" dirty="0"/>
          </a:p>
          <a:p>
            <a:endParaRPr lang="en-US" dirty="0"/>
          </a:p>
          <a:p>
            <a:r>
              <a:rPr lang="en-US" dirty="0"/>
              <a:t>To run </a:t>
            </a:r>
            <a:r>
              <a:rPr lang="en-US" b="1" dirty="0">
                <a:latin typeface="Courier New" panose="02070309020205020404" pitchFamily="49" charset="0"/>
                <a:cs typeface="Courier New" panose="02070309020205020404" pitchFamily="49" charset="0"/>
              </a:rPr>
              <a:t>hello</a:t>
            </a:r>
            <a:r>
              <a:rPr lang="en-US" dirty="0"/>
              <a:t>, type </a:t>
            </a:r>
            <a:r>
              <a:rPr lang="en-US" b="1" dirty="0">
                <a:latin typeface="Courier New" panose="02070309020205020404" pitchFamily="49" charset="0"/>
                <a:cs typeface="Courier New" panose="02070309020205020404" pitchFamily="49" charset="0"/>
              </a:rPr>
              <a:t>./hello</a:t>
            </a:r>
          </a:p>
        </p:txBody>
      </p:sp>
      <p:sp>
        <p:nvSpPr>
          <p:cNvPr id="4" name="Rectangle 3"/>
          <p:cNvSpPr/>
          <p:nvPr/>
        </p:nvSpPr>
        <p:spPr>
          <a:xfrm>
            <a:off x="609600" y="44196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a:t>
            </a:r>
            <a:r>
              <a:rPr lang="en-US" sz="2800" b="1" dirty="0" err="1">
                <a:latin typeface="Courier New" pitchFamily="49" charset="0"/>
                <a:cs typeface="Courier New" pitchFamily="49" charset="0"/>
              </a:rPr>
              <a:t>gcc</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hello.c</a:t>
            </a:r>
            <a:r>
              <a:rPr lang="en-US" sz="2800" b="1" dirty="0">
                <a:latin typeface="Courier New" pitchFamily="49" charset="0"/>
                <a:cs typeface="Courier New" pitchFamily="49" charset="0"/>
              </a:rPr>
              <a:t> -o hello</a:t>
            </a:r>
          </a:p>
        </p:txBody>
      </p:sp>
      <p:sp>
        <p:nvSpPr>
          <p:cNvPr id="5" name="Rectangle 4"/>
          <p:cNvSpPr/>
          <p:nvPr/>
        </p:nvSpPr>
        <p:spPr>
          <a:xfrm>
            <a:off x="609600" y="5867400"/>
            <a:ext cx="10972800" cy="609600"/>
          </a:xfrm>
          <a:prstGeom prst="rect">
            <a:avLst/>
          </a:prstGeom>
          <a:solidFill>
            <a:schemeClr val="accent4">
              <a:lumMod val="50000"/>
            </a:schemeClr>
          </a:solidFill>
          <a:ln w="50800" cmpd="sng"/>
        </p:spPr>
        <p:style>
          <a:lnRef idx="3">
            <a:schemeClr val="lt1"/>
          </a:lnRef>
          <a:fillRef idx="1">
            <a:schemeClr val="dk1"/>
          </a:fillRef>
          <a:effectRef idx="1">
            <a:schemeClr val="dk1"/>
          </a:effectRef>
          <a:fontRef idx="minor">
            <a:schemeClr val="lt1"/>
          </a:fontRef>
        </p:style>
        <p:txBody>
          <a:bodyPr rtlCol="0" anchor="ctr" anchorCtr="0">
            <a:normAutofit/>
          </a:bodyPr>
          <a:lstStyle/>
          <a:p>
            <a:r>
              <a:rPr lang="en-US" sz="2800" b="1" dirty="0">
                <a:latin typeface="Courier New" pitchFamily="49" charset="0"/>
                <a:cs typeface="Courier New" pitchFamily="49" charset="0"/>
              </a:rPr>
              <a:t>&gt; ./hello</a:t>
            </a:r>
          </a:p>
        </p:txBody>
      </p:sp>
    </p:spTree>
    <p:extLst>
      <p:ext uri="{BB962C8B-B14F-4D97-AF65-F5344CB8AC3E}">
        <p14:creationId xmlns:p14="http://schemas.microsoft.com/office/powerpoint/2010/main" val="257876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Makefiles</a:t>
            </a:r>
            <a:endParaRPr lang="en-US" dirty="0"/>
          </a:p>
        </p:txBody>
      </p:sp>
      <p:sp>
        <p:nvSpPr>
          <p:cNvPr id="3" name="Content Placeholder 2"/>
          <p:cNvSpPr>
            <a:spLocks noGrp="1"/>
          </p:cNvSpPr>
          <p:nvPr>
            <p:ph idx="1"/>
          </p:nvPr>
        </p:nvSpPr>
        <p:spPr/>
        <p:txBody>
          <a:bodyPr>
            <a:normAutofit lnSpcReduction="10000"/>
          </a:bodyPr>
          <a:lstStyle/>
          <a:p>
            <a:r>
              <a:rPr lang="en-US" dirty="0"/>
              <a:t>The order of compilation matters </a:t>
            </a:r>
          </a:p>
          <a:p>
            <a:r>
              <a:rPr lang="en-US" dirty="0"/>
              <a:t>You have to compile all necessary files yourself to make your program work</a:t>
            </a:r>
          </a:p>
          <a:p>
            <a:r>
              <a:rPr lang="en-US" dirty="0"/>
              <a:t>To make these issues easier to deal with, the </a:t>
            </a:r>
            <a:r>
              <a:rPr lang="en-US" b="1" dirty="0">
                <a:latin typeface="Courier New" pitchFamily="49" charset="0"/>
                <a:cs typeface="Courier New" pitchFamily="49" charset="0"/>
              </a:rPr>
              <a:t>make</a:t>
            </a:r>
            <a:r>
              <a:rPr lang="en-US" dirty="0"/>
              <a:t> utility is used</a:t>
            </a:r>
          </a:p>
          <a:p>
            <a:r>
              <a:rPr lang="en-US" dirty="0"/>
              <a:t>This utility uses </a:t>
            </a:r>
            <a:r>
              <a:rPr lang="en-US" dirty="0" err="1"/>
              <a:t>makefiles</a:t>
            </a:r>
            <a:endParaRPr lang="en-US" dirty="0"/>
          </a:p>
          <a:p>
            <a:pPr lvl="1"/>
            <a:r>
              <a:rPr lang="en-US" dirty="0"/>
              <a:t>Each </a:t>
            </a:r>
            <a:r>
              <a:rPr lang="en-US" dirty="0" err="1"/>
              <a:t>makefile</a:t>
            </a:r>
            <a:r>
              <a:rPr lang="en-US" dirty="0"/>
              <a:t> has a list of targets</a:t>
            </a:r>
          </a:p>
          <a:p>
            <a:pPr lvl="1"/>
            <a:r>
              <a:rPr lang="en-US" dirty="0"/>
              <a:t>Each target is followed by a colon and a list of dependencies</a:t>
            </a:r>
          </a:p>
          <a:p>
            <a:pPr lvl="1"/>
            <a:r>
              <a:rPr lang="en-US" dirty="0"/>
              <a:t>After the list of dependencies, on a new line, preceded by a </a:t>
            </a:r>
            <a:r>
              <a:rPr lang="en-US" b="1" dirty="0"/>
              <a:t>tab</a:t>
            </a:r>
            <a:r>
              <a:rPr lang="en-US" dirty="0"/>
              <a:t>, is the command needed to create the target from the dependencies</a:t>
            </a:r>
          </a:p>
        </p:txBody>
      </p:sp>
    </p:spTree>
    <p:extLst>
      <p:ext uri="{BB962C8B-B14F-4D97-AF65-F5344CB8AC3E}">
        <p14:creationId xmlns:p14="http://schemas.microsoft.com/office/powerpoint/2010/main" val="2934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What's the purpose of this class?</a:t>
            </a:r>
          </a:p>
          <a:p>
            <a:r>
              <a:rPr lang="en-US" dirty="0"/>
              <a:t>What do you want to get out of it?</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a:t>
            </a:r>
            <a:r>
              <a:rPr lang="en-US" dirty="0" err="1"/>
              <a:t>makefile</a:t>
            </a:r>
            <a:endParaRPr lang="en-US" dirty="0"/>
          </a:p>
        </p:txBody>
      </p:sp>
      <p:sp>
        <p:nvSpPr>
          <p:cNvPr id="3" name="Content Placeholder 2"/>
          <p:cNvSpPr>
            <a:spLocks noGrp="1"/>
          </p:cNvSpPr>
          <p:nvPr>
            <p:ph idx="1"/>
          </p:nvPr>
        </p:nvSpPr>
        <p:spPr/>
        <p:txBody>
          <a:bodyPr/>
          <a:lstStyle/>
          <a:p>
            <a:r>
              <a:rPr lang="en-US" dirty="0" err="1"/>
              <a:t>Makefiles</a:t>
            </a:r>
            <a:r>
              <a:rPr lang="en-US" dirty="0"/>
              <a:t> are called </a:t>
            </a:r>
            <a:r>
              <a:rPr lang="en-US" b="1" dirty="0" err="1">
                <a:latin typeface="Courier New" pitchFamily="49" charset="0"/>
                <a:cs typeface="Courier New" pitchFamily="49" charset="0"/>
              </a:rPr>
              <a:t>makefile</a:t>
            </a:r>
            <a:r>
              <a:rPr lang="en-US" dirty="0"/>
              <a:t> or </a:t>
            </a:r>
            <a:r>
              <a:rPr lang="en-US" b="1" dirty="0" err="1">
                <a:latin typeface="Courier New" pitchFamily="49" charset="0"/>
                <a:cs typeface="Courier New" pitchFamily="49" charset="0"/>
              </a:rPr>
              <a:t>Makefile</a:t>
            </a:r>
            <a:endParaRPr lang="en-US" b="1" dirty="0">
              <a:latin typeface="Courier New" pitchFamily="49" charset="0"/>
              <a:cs typeface="Courier New" pitchFamily="49" charset="0"/>
            </a:endParaRPr>
          </a:p>
        </p:txBody>
      </p:sp>
      <p:sp>
        <p:nvSpPr>
          <p:cNvPr id="4" name="Content Placeholder 4"/>
          <p:cNvSpPr txBox="1">
            <a:spLocks/>
          </p:cNvSpPr>
          <p:nvPr/>
        </p:nvSpPr>
        <p:spPr>
          <a:xfrm>
            <a:off x="609600" y="2514600"/>
            <a:ext cx="10972800" cy="3289300"/>
          </a:xfrm>
          <a:prstGeom prst="rect">
            <a:avLst/>
          </a:prstGeom>
          <a:gradFill>
            <a:gsLst>
              <a:gs pos="0">
                <a:schemeClr val="bg1">
                  <a:lumMod val="95000"/>
                </a:schemeClr>
              </a:gs>
              <a:gs pos="100000">
                <a:schemeClr val="bg1">
                  <a:lumMod val="75000"/>
                </a:schemeClr>
              </a:gs>
            </a:gsLst>
          </a:gradFill>
        </p:spPr>
        <p:style>
          <a:lnRef idx="1">
            <a:schemeClr val="dk1"/>
          </a:lnRef>
          <a:fillRef idx="2">
            <a:schemeClr val="dk1"/>
          </a:fillRef>
          <a:effectRef idx="1">
            <a:schemeClr val="dk1"/>
          </a:effectRef>
          <a:fontRef idx="minor">
            <a:schemeClr val="dk1"/>
          </a:fontRef>
        </p:style>
        <p:txBody>
          <a:bodyPr vert="horz" lIns="54864" tIns="91440" rtlCol="0">
            <a:normAutofit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b="1" dirty="0">
                <a:latin typeface="Courier New" pitchFamily="49" charset="0"/>
                <a:cs typeface="Courier New" pitchFamily="49" charset="0"/>
              </a:rPr>
              <a:t>all: 	hello</a:t>
            </a:r>
          </a:p>
          <a:p>
            <a:pPr marL="118872" indent="0">
              <a:buNone/>
            </a:pPr>
            <a:endParaRPr lang="en-US" b="1" dirty="0">
              <a:latin typeface="Courier New" pitchFamily="49" charset="0"/>
              <a:cs typeface="Courier New" pitchFamily="49" charset="0"/>
            </a:endParaRPr>
          </a:p>
          <a:p>
            <a:pPr marL="118872" indent="0">
              <a:buNone/>
            </a:pPr>
            <a:r>
              <a:rPr lang="en-US" b="1" dirty="0">
                <a:latin typeface="Courier New" pitchFamily="49" charset="0"/>
                <a:cs typeface="Courier New" pitchFamily="49" charset="0"/>
              </a:rPr>
              <a:t>hello: </a:t>
            </a:r>
            <a:r>
              <a:rPr lang="en-US" b="1" dirty="0" err="1">
                <a:latin typeface="Courier New" pitchFamily="49" charset="0"/>
                <a:cs typeface="Courier New" pitchFamily="49" charset="0"/>
              </a:rPr>
              <a:t>hello.c</a:t>
            </a:r>
            <a:endParaRPr lang="en-US" b="1" dirty="0">
              <a:latin typeface="Courier New" pitchFamily="49" charset="0"/>
              <a:cs typeface="Courier New" pitchFamily="49" charset="0"/>
            </a:endParaRPr>
          </a:p>
          <a:p>
            <a:pPr marL="118872" indent="0">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gcc</a:t>
            </a:r>
            <a:r>
              <a:rPr lang="en-US" b="1" dirty="0">
                <a:latin typeface="Courier New" pitchFamily="49" charset="0"/>
                <a:cs typeface="Courier New" pitchFamily="49" charset="0"/>
              </a:rPr>
              <a:t> -o hello </a:t>
            </a:r>
            <a:r>
              <a:rPr lang="en-US" b="1" dirty="0" err="1">
                <a:latin typeface="Courier New" pitchFamily="49" charset="0"/>
                <a:cs typeface="Courier New" pitchFamily="49" charset="0"/>
              </a:rPr>
              <a:t>hello.c</a:t>
            </a:r>
            <a:endParaRPr lang="en-US" b="1" dirty="0">
              <a:latin typeface="Courier New" pitchFamily="49" charset="0"/>
              <a:cs typeface="Courier New" pitchFamily="49" charset="0"/>
            </a:endParaRPr>
          </a:p>
          <a:p>
            <a:pPr marL="118872" indent="0">
              <a:buNone/>
            </a:pPr>
            <a:endParaRPr lang="en-US" b="1" dirty="0">
              <a:latin typeface="Courier New" pitchFamily="49" charset="0"/>
              <a:cs typeface="Courier New" pitchFamily="49" charset="0"/>
            </a:endParaRPr>
          </a:p>
          <a:p>
            <a:pPr marL="118872" indent="0">
              <a:buNone/>
            </a:pPr>
            <a:r>
              <a:rPr lang="en-US" b="1" dirty="0">
                <a:latin typeface="Courier New" pitchFamily="49" charset="0"/>
                <a:cs typeface="Courier New" pitchFamily="49" charset="0"/>
              </a:rPr>
              <a:t>clean:</a:t>
            </a:r>
          </a:p>
          <a:p>
            <a:pPr marL="118872" indent="0">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rm</a:t>
            </a:r>
            <a:r>
              <a:rPr lang="en-US" b="1" dirty="0">
                <a:latin typeface="Courier New" pitchFamily="49" charset="0"/>
                <a:cs typeface="Courier New" pitchFamily="49" charset="0"/>
              </a:rPr>
              <a:t> -f *.o hello</a:t>
            </a:r>
          </a:p>
        </p:txBody>
      </p:sp>
    </p:spTree>
    <p:extLst>
      <p:ext uri="{BB962C8B-B14F-4D97-AF65-F5344CB8AC3E}">
        <p14:creationId xmlns:p14="http://schemas.microsoft.com/office/powerpoint/2010/main" val="36805490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Credits</a:t>
            </a:r>
            <a:endParaRPr lang="en-US" dirty="0"/>
          </a:p>
        </p:txBody>
      </p:sp>
      <p:sp>
        <p:nvSpPr>
          <p:cNvPr id="3" name="Content Placeholder 2"/>
          <p:cNvSpPr>
            <a:spLocks noGrp="1"/>
          </p:cNvSpPr>
          <p:nvPr>
            <p:ph idx="1"/>
          </p:nvPr>
        </p:nvSpPr>
        <p:spPr/>
        <p:txBody>
          <a:bodyPr/>
          <a:lstStyle/>
          <a:p>
            <a:r>
              <a:rPr lang="en-US" dirty="0"/>
              <a:t>Much of the structure and content of this lecture is based on notes from Dennis </a:t>
            </a:r>
            <a:r>
              <a:rPr lang="en-US" dirty="0" err="1"/>
              <a:t>Brylow</a:t>
            </a:r>
            <a:r>
              <a:rPr lang="en-US" dirty="0"/>
              <a:t> from his version of CS240 taught at Purdue University</a:t>
            </a:r>
          </a:p>
        </p:txBody>
      </p:sp>
    </p:spTree>
    <p:extLst>
      <p:ext uri="{BB962C8B-B14F-4D97-AF65-F5344CB8AC3E}">
        <p14:creationId xmlns:p14="http://schemas.microsoft.com/office/powerpoint/2010/main" val="18622655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More C basics</a:t>
            </a:r>
          </a:p>
          <a:p>
            <a:r>
              <a:rPr lang="en-US" dirty="0"/>
              <a:t>C compilation model</a:t>
            </a:r>
          </a:p>
          <a:p>
            <a:r>
              <a:rPr lang="en-US" dirty="0"/>
              <a:t>History of Unix and Linux</a:t>
            </a:r>
          </a:p>
          <a:p>
            <a:r>
              <a:rPr lang="en-US" dirty="0"/>
              <a:t>Please read K&amp;R Chapter 1 and LPI Chapter 1</a:t>
            </a:r>
          </a:p>
          <a:p>
            <a:r>
              <a:rPr lang="en-US" dirty="0"/>
              <a:t>Lab meets tomorrow</a:t>
            </a:r>
          </a:p>
          <a:p>
            <a:pPr lvl="1"/>
            <a:r>
              <a:rPr lang="en-US" dirty="0"/>
              <a:t>Come to get familiar with Linux</a:t>
            </a:r>
          </a:p>
          <a:p>
            <a:pPr lvl="1"/>
            <a:r>
              <a:rPr lang="en-US" dirty="0"/>
              <a:t>Choose your teammate for Project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Read K&amp;R Chapter 1 and LPI Chapter 1</a:t>
            </a:r>
          </a:p>
          <a:p>
            <a:r>
              <a:rPr lang="en-US" dirty="0"/>
              <a:t>Form your teams for Project 1</a:t>
            </a:r>
          </a:p>
          <a:p>
            <a:r>
              <a:rPr lang="en-US" dirty="0"/>
              <a:t>Consider dual-booting Linux on your machine if you don't have it already</a:t>
            </a:r>
          </a:p>
          <a:p>
            <a:pPr lvl="1"/>
            <a:r>
              <a:rPr lang="en-US" dirty="0"/>
              <a:t>Another option is running Linux inside of Virtual Box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Textbooks</a:t>
            </a:r>
            <a:endParaRPr lang="en-US" dirty="0"/>
          </a:p>
        </p:txBody>
      </p:sp>
      <p:sp>
        <p:nvSpPr>
          <p:cNvPr id="3" name="Content Placeholder 2"/>
          <p:cNvSpPr>
            <a:spLocks noGrp="1"/>
          </p:cNvSpPr>
          <p:nvPr>
            <p:ph idx="1"/>
          </p:nvPr>
        </p:nvSpPr>
        <p:spPr>
          <a:xfrm>
            <a:off x="609600" y="1775192"/>
            <a:ext cx="8534400" cy="4625609"/>
          </a:xfrm>
        </p:spPr>
        <p:txBody>
          <a:bodyPr>
            <a:normAutofit/>
          </a:bodyPr>
          <a:lstStyle/>
          <a:p>
            <a:r>
              <a:rPr lang="en-US" dirty="0"/>
              <a:t>Brian W. Kernighan and Dennis M. Ritchie</a:t>
            </a:r>
          </a:p>
          <a:p>
            <a:r>
              <a:rPr lang="en-US" b="1" i="1" dirty="0"/>
              <a:t>The C Programming Language</a:t>
            </a:r>
            <a:endParaRPr lang="en-US" dirty="0"/>
          </a:p>
          <a:p>
            <a:r>
              <a:rPr lang="en-US" dirty="0"/>
              <a:t>2</a:t>
            </a:r>
            <a:r>
              <a:rPr lang="en-US" baseline="30000" dirty="0"/>
              <a:t>nd</a:t>
            </a:r>
            <a:r>
              <a:rPr lang="en-US" dirty="0"/>
              <a:t> Edition, 1988, Prentice Hall</a:t>
            </a:r>
          </a:p>
          <a:p>
            <a:r>
              <a:rPr lang="en-US" dirty="0"/>
              <a:t>ISBN-10: 0131103628</a:t>
            </a:r>
          </a:p>
          <a:p>
            <a:r>
              <a:rPr lang="en-US" dirty="0"/>
              <a:t>ISBN-13: 978-0131103627</a:t>
            </a:r>
          </a:p>
          <a:p>
            <a:r>
              <a:rPr lang="en-US" b="1" dirty="0"/>
              <a:t>Required textbook</a:t>
            </a:r>
          </a:p>
          <a:p>
            <a:r>
              <a:rPr lang="en-US" dirty="0"/>
              <a:t>The book that every serious computer scientist must have a copy of</a:t>
            </a:r>
          </a:p>
          <a:p>
            <a:pPr marL="118872" indent="0">
              <a:buNone/>
            </a:pPr>
            <a:endParaRPr lang="en-US" dirty="0"/>
          </a:p>
        </p:txBody>
      </p:sp>
      <p:pic>
        <p:nvPicPr>
          <p:cNvPr id="6" name="Picture 5" descr="https://encrypted-tbn3.gstatic.com/images?q=tbn:ANd9GcTiiEWBAGgGXnMfoqYl5723Icoa8EDMhjDEcLg2Vyv4c2IXcf2c"/>
          <p:cNvPicPr/>
          <p:nvPr/>
        </p:nvPicPr>
        <p:blipFill>
          <a:blip r:embed="rId2">
            <a:extLst>
              <a:ext uri="{28A0092B-C50C-407E-A947-70E740481C1C}">
                <a14:useLocalDpi xmlns:a14="http://schemas.microsoft.com/office/drawing/2010/main" val="0"/>
              </a:ext>
            </a:extLst>
          </a:blip>
          <a:srcRect/>
          <a:stretch>
            <a:fillRect/>
          </a:stretch>
        </p:blipFill>
        <p:spPr bwMode="auto">
          <a:xfrm>
            <a:off x="9296400" y="2518624"/>
            <a:ext cx="2438400" cy="31387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6093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Textbooks</a:t>
            </a:r>
          </a:p>
        </p:txBody>
      </p:sp>
      <p:sp>
        <p:nvSpPr>
          <p:cNvPr id="3" name="Content Placeholder 2"/>
          <p:cNvSpPr>
            <a:spLocks noGrp="1"/>
          </p:cNvSpPr>
          <p:nvPr>
            <p:ph idx="1"/>
          </p:nvPr>
        </p:nvSpPr>
        <p:spPr>
          <a:xfrm>
            <a:off x="609600" y="1775192"/>
            <a:ext cx="8229600" cy="4625609"/>
          </a:xfrm>
        </p:spPr>
        <p:txBody>
          <a:bodyPr/>
          <a:lstStyle/>
          <a:p>
            <a:r>
              <a:rPr lang="en-US" dirty="0"/>
              <a:t>Michael </a:t>
            </a:r>
            <a:r>
              <a:rPr lang="en-US" dirty="0" err="1"/>
              <a:t>Kerrisk</a:t>
            </a:r>
            <a:endParaRPr lang="en-US" dirty="0"/>
          </a:p>
          <a:p>
            <a:r>
              <a:rPr lang="en-US" b="1" i="1" dirty="0"/>
              <a:t>The Linux Programming Interface </a:t>
            </a:r>
            <a:endParaRPr lang="en-US" dirty="0"/>
          </a:p>
          <a:p>
            <a:r>
              <a:rPr lang="en-US" dirty="0"/>
              <a:t>First Edition, 2010, No Starch Press</a:t>
            </a:r>
          </a:p>
          <a:p>
            <a:r>
              <a:rPr lang="en-US" dirty="0"/>
              <a:t>ISBN-10: 1593272200</a:t>
            </a:r>
          </a:p>
          <a:p>
            <a:r>
              <a:rPr lang="en-US" dirty="0"/>
              <a:t>ISBN-13: 978-1593272203</a:t>
            </a:r>
          </a:p>
          <a:p>
            <a:r>
              <a:rPr lang="en-US" dirty="0"/>
              <a:t>Amazing book that you'll want to keep in your bag of tricks for all your future Linux hacking</a:t>
            </a:r>
          </a:p>
          <a:p>
            <a:r>
              <a:rPr lang="en-US" b="1" dirty="0"/>
              <a:t>Optional textbook</a:t>
            </a:r>
          </a:p>
          <a:p>
            <a:pPr marL="118872" indent="0">
              <a:buNone/>
            </a:pPr>
            <a:endParaRPr lang="en-US" dirty="0"/>
          </a:p>
        </p:txBody>
      </p:sp>
      <p:pic>
        <p:nvPicPr>
          <p:cNvPr id="5" name="Picture 4" descr="http://man7.org/tlpi/cover/TLPI-front-cover.png"/>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8839200" y="2590800"/>
            <a:ext cx="2438400" cy="322336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You have to read the book</a:t>
            </a:r>
          </a:p>
        </p:txBody>
      </p:sp>
      <p:sp>
        <p:nvSpPr>
          <p:cNvPr id="3" name="Content Placeholder 2"/>
          <p:cNvSpPr>
            <a:spLocks noGrp="1"/>
          </p:cNvSpPr>
          <p:nvPr>
            <p:ph idx="1"/>
          </p:nvPr>
        </p:nvSpPr>
        <p:spPr/>
        <p:txBody>
          <a:bodyPr/>
          <a:lstStyle/>
          <a:p>
            <a:r>
              <a:rPr lang="en-US" dirty="0">
                <a:solidFill>
                  <a:schemeClr val="bg1"/>
                </a:solidFill>
              </a:rPr>
              <a:t>You are expected to read the material before class</a:t>
            </a:r>
          </a:p>
          <a:p>
            <a:r>
              <a:rPr lang="en-US" dirty="0">
                <a:solidFill>
                  <a:schemeClr val="bg1"/>
                </a:solidFill>
              </a:rPr>
              <a:t>If you're not prepared, you might be asked to leave</a:t>
            </a:r>
          </a:p>
          <a:p>
            <a:r>
              <a:rPr lang="en-US" dirty="0">
                <a:solidFill>
                  <a:schemeClr val="bg1"/>
                </a:solidFill>
              </a:rPr>
              <a:t>You might forfeit the education you have paid around </a:t>
            </a:r>
            <a:r>
              <a:rPr lang="en-US" b="1" dirty="0">
                <a:solidFill>
                  <a:schemeClr val="bg1"/>
                </a:solidFill>
              </a:rPr>
              <a:t>$100 per class meeting</a:t>
            </a:r>
            <a:r>
              <a:rPr lang="en-US" dirty="0">
                <a:solidFill>
                  <a:schemeClr val="bg1"/>
                </a:solidFill>
              </a:rPr>
              <a:t> to get!</a:t>
            </a:r>
          </a:p>
        </p:txBody>
      </p:sp>
    </p:spTree>
    <p:extLst>
      <p:ext uri="{BB962C8B-B14F-4D97-AF65-F5344CB8AC3E}">
        <p14:creationId xmlns:p14="http://schemas.microsoft.com/office/powerpoint/2010/main" val="216540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6421</TotalTime>
  <Words>2995</Words>
  <Application>Microsoft Office PowerPoint</Application>
  <PresentationFormat>Widescreen</PresentationFormat>
  <Paragraphs>529</Paragraphs>
  <Slides>54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54</vt:i4>
      </vt:variant>
    </vt:vector>
  </HeadingPairs>
  <TitlesOfParts>
    <vt:vector size="63" baseType="lpstr">
      <vt:lpstr>Arial</vt:lpstr>
      <vt:lpstr>Calibri</vt:lpstr>
      <vt:lpstr>Corbel</vt:lpstr>
      <vt:lpstr>Courier New</vt:lpstr>
      <vt:lpstr>Times New Roman</vt:lpstr>
      <vt:lpstr>Wingdings</vt:lpstr>
      <vt:lpstr>Wingdings 2</vt:lpstr>
      <vt:lpstr>Wingdings 3</vt:lpstr>
      <vt:lpstr>Module</vt:lpstr>
      <vt:lpstr>COMP 2400</vt:lpstr>
      <vt:lpstr>Who am I?</vt:lpstr>
      <vt:lpstr>How can you reach me?</vt:lpstr>
      <vt:lpstr>Who are you?</vt:lpstr>
      <vt:lpstr>Why are we here?</vt:lpstr>
      <vt:lpstr>Course Overview</vt:lpstr>
      <vt:lpstr>Textbooks</vt:lpstr>
      <vt:lpstr>Textbooks</vt:lpstr>
      <vt:lpstr>You have to read the book</vt:lpstr>
      <vt:lpstr>Course focuses</vt:lpstr>
      <vt:lpstr>More information</vt:lpstr>
      <vt:lpstr>Projects</vt:lpstr>
      <vt:lpstr>Six projects</vt:lpstr>
      <vt:lpstr>Teams</vt:lpstr>
      <vt:lpstr>Turning in projects</vt:lpstr>
      <vt:lpstr>Labs</vt:lpstr>
      <vt:lpstr>Labs</vt:lpstr>
      <vt:lpstr>Tickets Out the Door</vt:lpstr>
      <vt:lpstr>Tickets out the door</vt:lpstr>
      <vt:lpstr>Exams</vt:lpstr>
      <vt:lpstr>Exams</vt:lpstr>
      <vt:lpstr>Course Schedule</vt:lpstr>
      <vt:lpstr>Tentative schedule</vt:lpstr>
      <vt:lpstr>Project schedule</vt:lpstr>
      <vt:lpstr>Policies</vt:lpstr>
      <vt:lpstr>Grading breakdown</vt:lpstr>
      <vt:lpstr>Grading scale</vt:lpstr>
      <vt:lpstr>Attendance</vt:lpstr>
      <vt:lpstr>R-E-S-P-E-C-T</vt:lpstr>
      <vt:lpstr>Computer usage</vt:lpstr>
      <vt:lpstr>Academic dishonesty</vt:lpstr>
      <vt:lpstr>AI statement</vt:lpstr>
      <vt:lpstr>Disability Services</vt:lpstr>
      <vt:lpstr>C Basics</vt:lpstr>
      <vt:lpstr>Types in C</vt:lpstr>
      <vt:lpstr>But, wait, it gets worse …</vt:lpstr>
      <vt:lpstr>And yet again worse than that …</vt:lpstr>
      <vt:lpstr>Bringing in bool</vt:lpstr>
      <vt:lpstr>Derived types</vt:lpstr>
      <vt:lpstr>Hello, World</vt:lpstr>
      <vt:lpstr>Includes</vt:lpstr>
      <vt:lpstr>main() function</vt:lpstr>
      <vt:lpstr>printf() function</vt:lpstr>
      <vt:lpstr>Format specifiers</vt:lpstr>
      <vt:lpstr>Text editors</vt:lpstr>
      <vt:lpstr>Navigating with the command line</vt:lpstr>
      <vt:lpstr>Compiling</vt:lpstr>
      <vt:lpstr>Naming the output</vt:lpstr>
      <vt:lpstr>Makefiles</vt:lpstr>
      <vt:lpstr>Sample makefile</vt:lpstr>
      <vt:lpstr>Credits</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253</cp:revision>
  <dcterms:created xsi:type="dcterms:W3CDTF">2009-08-24T20:26:10Z</dcterms:created>
  <dcterms:modified xsi:type="dcterms:W3CDTF">2025-01-13T21:37:27Z</dcterms:modified>
</cp:coreProperties>
</file>